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10287000" cx="18288000"/>
  <p:notesSz cx="6858000" cy="9144000"/>
  <p:embeddedFontLst>
    <p:embeddedFont>
      <p:font typeface="Inter"/>
      <p:regular r:id="rId50"/>
      <p:bold r:id="rId51"/>
    </p:embeddedFont>
    <p:embeddedFont>
      <p:font typeface="Roboto Mono"/>
      <p:regular r:id="rId52"/>
      <p:bold r:id="rId53"/>
      <p:italic r:id="rId54"/>
      <p:boldItalic r:id="rId55"/>
    </p:embeddedFont>
    <p:embeddedFont>
      <p:font typeface="Inter Medium"/>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BC763C-5779-4FAF-A2B4-14EA65247F02}">
  <a:tblStyle styleId="{0CBC763C-5779-4FAF-A2B4-14EA65247F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bold.fntdata"/><Relationship Id="rId50" Type="http://schemas.openxmlformats.org/officeDocument/2006/relationships/font" Target="fonts/Inter-regular.fntdata"/><Relationship Id="rId53" Type="http://schemas.openxmlformats.org/officeDocument/2006/relationships/font" Target="fonts/RobotoMono-bold.fntdata"/><Relationship Id="rId52" Type="http://schemas.openxmlformats.org/officeDocument/2006/relationships/font" Target="fonts/RobotoMono-regular.fntdata"/><Relationship Id="rId11" Type="http://schemas.openxmlformats.org/officeDocument/2006/relationships/slide" Target="slides/slide5.xml"/><Relationship Id="rId55" Type="http://schemas.openxmlformats.org/officeDocument/2006/relationships/font" Target="fonts/RobotoMono-boldItalic.fntdata"/><Relationship Id="rId10" Type="http://schemas.openxmlformats.org/officeDocument/2006/relationships/slide" Target="slides/slide4.xml"/><Relationship Id="rId54" Type="http://schemas.openxmlformats.org/officeDocument/2006/relationships/font" Target="fonts/RobotoMono-italic.fntdata"/><Relationship Id="rId13" Type="http://schemas.openxmlformats.org/officeDocument/2006/relationships/slide" Target="slides/slide7.xml"/><Relationship Id="rId57" Type="http://schemas.openxmlformats.org/officeDocument/2006/relationships/font" Target="fonts/InterMedium-bold.fntdata"/><Relationship Id="rId12" Type="http://schemas.openxmlformats.org/officeDocument/2006/relationships/slide" Target="slides/slide6.xml"/><Relationship Id="rId56" Type="http://schemas.openxmlformats.org/officeDocument/2006/relationships/font" Target="fonts/InterMedium-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rzzy/ntu-sc1015/tree/c0cc2880cb2b239afdef8ed20806cf643abf6cb9?tab=readme-ov-file#user-content-fn-4-baae051f9093a80753b28fdacbb4c369" TargetMode="External"/><Relationship Id="rId3" Type="http://schemas.openxmlformats.org/officeDocument/2006/relationships/hyperlink" Target="https://github.com/mrzzy/ntu-sc1015/tree/c0cc2880cb2b239afdef8ed20806cf643abf6cb9?tab=readme-ov-file#user-content-fn-4-baae051f9093a80753b28fdacbb4c369" TargetMode="External"/><Relationship Id="rId4" Type="http://schemas.openxmlformats.org/officeDocument/2006/relationships/hyperlink" Target="https://github.com/mrzzy/ntu-sc1015/tree/c0cc2880cb2b239afdef8ed20806cf643abf6cb9?tab=readme-ov-file#user-content-fn-5-baae051f9093a80753b28fdacbb4c369"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Greetings, our group consists of Joey, Roger and Me Zhanyan. </a:t>
            </a:r>
            <a:r>
              <a:rPr lang="en-US"/>
              <a:t>Today we will be answering the question,</a:t>
            </a:r>
            <a:r>
              <a:rPr lang="en-US"/>
              <a:t>”</a:t>
            </a:r>
            <a:r>
              <a:rPr b="1" lang="en-US" sz="1200">
                <a:solidFill>
                  <a:srgbClr val="05041D"/>
                </a:solidFill>
                <a:latin typeface="Inter"/>
                <a:ea typeface="Inter"/>
                <a:cs typeface="Inter"/>
                <a:sym typeface="Inter"/>
              </a:rPr>
              <a:t>What Makes a Business Stay Open?”</a:t>
            </a:r>
            <a:endParaRPr sz="1200"/>
          </a:p>
        </p:txBody>
      </p:sp>
      <p:sp>
        <p:nvSpPr>
          <p:cNvPr id="72" name="Google Shape;7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cb973ad50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part of the EDA will focus on sentiment analysis</a:t>
            </a:r>
            <a:endParaRPr/>
          </a:p>
        </p:txBody>
      </p:sp>
      <p:sp>
        <p:nvSpPr>
          <p:cNvPr id="194" name="Google Shape;194;g2cb973ad500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b973ad50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solidFill>
                  <a:schemeClr val="dk1"/>
                </a:solidFill>
              </a:rPr>
              <a:t>The first thing we did was to check the length of reviews.To determine this, we counted the number of words separated by spaces. We can see that the length of reviews is around 30 to 100 words, which is very short. </a:t>
            </a:r>
            <a:endParaRPr/>
          </a:p>
        </p:txBody>
      </p:sp>
      <p:sp>
        <p:nvSpPr>
          <p:cNvPr id="203" name="Google Shape;203;g2cb973ad500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cb973ad50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solidFill>
                  <a:schemeClr val="dk1"/>
                </a:solidFill>
              </a:rPr>
              <a:t>Since the nature of the text data was business reviews, and the length of the reviews were short, we decided to use a deep learning model to do the sentiment analysis. We chose Flair because it is a State of The Art model and it was trained over movie and product reviews. Flair returns a sentiment value which indicates whether a piece of text is </a:t>
            </a:r>
            <a:r>
              <a:rPr lang="en-US">
                <a:solidFill>
                  <a:schemeClr val="dk1"/>
                </a:solidFill>
              </a:rPr>
              <a:t>negative or</a:t>
            </a:r>
            <a:r>
              <a:rPr lang="en-US">
                <a:solidFill>
                  <a:schemeClr val="dk1"/>
                </a:solidFill>
              </a:rPr>
              <a:t> positive.</a:t>
            </a:r>
            <a:endParaRPr/>
          </a:p>
        </p:txBody>
      </p:sp>
      <p:sp>
        <p:nvSpPr>
          <p:cNvPr id="213" name="Google Shape;213;g2cb973ad500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cb973ad50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solidFill>
                  <a:schemeClr val="dk1"/>
                </a:solidFill>
              </a:rPr>
              <a:t>The first two questions we will answer is, do closed businesses have more negative reviews? and do open businesses have more reviews than closed businesses?</a:t>
            </a:r>
            <a:endParaRPr/>
          </a:p>
        </p:txBody>
      </p:sp>
      <p:sp>
        <p:nvSpPr>
          <p:cNvPr id="223" name="Google Shape;223;g2cb973ad500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cb973ad50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According to the box plot, we can see that for some reason, open businesses have a lot of outliers in the number of reviews each business has, whereas </a:t>
            </a:r>
            <a:r>
              <a:rPr lang="en-US">
                <a:solidFill>
                  <a:schemeClr val="dk1"/>
                </a:solidFill>
              </a:rPr>
              <a:t>the number of reviews for each closed business seem to be very close to each other.</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Upon closer investigation, the crosstab reveals that closed businesses actually have significantly fewer reviews than open businesses. Technically, the open businesses have significantly more negative reviews. </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However, the number of reviews for open businesses is </a:t>
            </a:r>
            <a:r>
              <a:rPr lang="en-US">
                <a:solidFill>
                  <a:schemeClr val="dk1"/>
                </a:solidFill>
              </a:rPr>
              <a:t>significantly</a:t>
            </a:r>
            <a:r>
              <a:rPr lang="en-US">
                <a:solidFill>
                  <a:schemeClr val="dk1"/>
                </a:solidFill>
              </a:rPr>
              <a:t> more than the closed businesses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Hence, it is difficult to conclude that closed businesses have more negative reviews.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a:t>
            </a:r>
            <a:r>
              <a:rPr lang="en-US">
                <a:solidFill>
                  <a:schemeClr val="dk1"/>
                </a:solidFill>
              </a:rPr>
              <a:t>crosstab also answers the 2nd question. There are significantly more reviews for open businesses as compared to closed. This suggests that there is relation between the number of reviews and whether a business is open.</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231" name="Google Shape;231;g2cb973ad500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b973ad50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solidFill>
                  <a:schemeClr val="dk1"/>
                </a:solidFill>
              </a:rPr>
              <a:t>The third question we will answer is a bit more interesting. What do people say about businesses that are open vs closed? To answer this, we would need to see what are the common words used in reviews, or otherwise known as Term Frequency Analysis, or TF Analysis</a:t>
            </a:r>
            <a:endParaRPr/>
          </a:p>
        </p:txBody>
      </p:sp>
      <p:sp>
        <p:nvSpPr>
          <p:cNvPr id="243" name="Google Shape;243;g2cb973ad500_0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cb973ad50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SzPts val="1100"/>
              <a:buChar char="-"/>
            </a:pPr>
            <a:r>
              <a:rPr lang="en-US"/>
              <a:t>But before we even count how frequent a word gets </a:t>
            </a:r>
            <a:r>
              <a:rPr lang="en-US"/>
              <a:t>mentioned</a:t>
            </a:r>
            <a:r>
              <a:rPr lang="en-US"/>
              <a:t>, we will need to clean the text data first.</a:t>
            </a:r>
            <a:endParaRPr/>
          </a:p>
          <a:p>
            <a:pPr indent="-298450" lvl="0" marL="457200" rtl="0" algn="l">
              <a:lnSpc>
                <a:spcPct val="115000"/>
              </a:lnSpc>
              <a:spcBef>
                <a:spcPts val="0"/>
              </a:spcBef>
              <a:spcAft>
                <a:spcPts val="0"/>
              </a:spcAft>
              <a:buSzPts val="1100"/>
              <a:buChar char="-"/>
            </a:pPr>
            <a:r>
              <a:rPr lang="en-US"/>
              <a:t>We standardised everything to lowercase and got rid of stopwords, because we know that words the “the”, “as” and “of”  and punctuations are not very useful in our analysis.</a:t>
            </a:r>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After removing stopwords, we performed lemmatisation, which is the process of grouping words that are derived from the same word. For example, the words “eat”, “eaten” and “eating” are all different forms of the same word, and we want to count them as the same.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The last thing we did to clean the data was to group the words into trigrams to hopefully get more context into the frequent terms as opposed to just individual words</a:t>
            </a:r>
            <a:endParaRPr/>
          </a:p>
        </p:txBody>
      </p:sp>
      <p:sp>
        <p:nvSpPr>
          <p:cNvPr id="251" name="Google Shape;251;g2cb973ad500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b973ad50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Moving onto the actual TF Analysis, we plotted the following wordclouds.</a:t>
            </a:r>
            <a:endParaRPr/>
          </a:p>
          <a:p>
            <a:pPr indent="-298450" lvl="0" marL="457200" rtl="0" algn="l">
              <a:lnSpc>
                <a:spcPct val="115000"/>
              </a:lnSpc>
              <a:spcBef>
                <a:spcPts val="0"/>
              </a:spcBef>
              <a:spcAft>
                <a:spcPts val="0"/>
              </a:spcAft>
              <a:buClr>
                <a:schemeClr val="dk1"/>
              </a:buClr>
              <a:buSzPts val="1100"/>
              <a:buChar char="●"/>
            </a:pPr>
            <a:r>
              <a:rPr lang="en-US"/>
              <a:t>We realise there are some overlap in what people say about closed and open businesses </a:t>
            </a:r>
            <a:r>
              <a:rPr lang="en-US"/>
              <a:t>such as</a:t>
            </a:r>
            <a:r>
              <a:rPr lang="en-US"/>
              <a:t> “would_highly_recommend” and “definitely_coming_back”</a:t>
            </a:r>
            <a:endParaRPr/>
          </a:p>
        </p:txBody>
      </p:sp>
      <p:sp>
        <p:nvSpPr>
          <p:cNvPr id="267" name="Google Shape;267;g2cb973ad500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b973ad50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solidFill>
                  <a:schemeClr val="dk1"/>
                </a:solidFill>
              </a:rPr>
              <a:t>However, for closed businesses, there are some negative trigrams such as “waste_time_money”, “worst_ive_ever” and “without_working_fridge”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p>
        </p:txBody>
      </p:sp>
      <p:sp>
        <p:nvSpPr>
          <p:cNvPr id="285" name="Google Shape;285;g2cb973ad500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b973ad50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So, to answer </a:t>
            </a:r>
            <a:r>
              <a:rPr lang="en-US"/>
              <a:t>the</a:t>
            </a:r>
            <a:r>
              <a:rPr lang="en-US"/>
              <a:t> question of </a:t>
            </a:r>
            <a:r>
              <a:rPr lang="en-US"/>
              <a:t>what</a:t>
            </a:r>
            <a:r>
              <a:rPr lang="en-US"/>
              <a:t> do people say about businesses that are open vs closed, we saw that reviews for the open businesses were very positive, whereas closed businesses had a mix of positive and negative reviews</a:t>
            </a:r>
            <a:endParaRPr/>
          </a:p>
          <a:p>
            <a:pPr indent="-298450" lvl="0" marL="457200" rtl="0" algn="l">
              <a:lnSpc>
                <a:spcPct val="115000"/>
              </a:lnSpc>
              <a:spcBef>
                <a:spcPts val="0"/>
              </a:spcBef>
              <a:spcAft>
                <a:spcPts val="0"/>
              </a:spcAft>
              <a:buClr>
                <a:schemeClr val="dk1"/>
              </a:buClr>
              <a:buSzPts val="1100"/>
              <a:buChar char="●"/>
            </a:pPr>
            <a:r>
              <a:rPr lang="en-US"/>
              <a:t>the reviews for open and closed businesses focused on the good food and customer service.</a:t>
            </a:r>
            <a:endParaRPr/>
          </a:p>
          <a:p>
            <a:pPr indent="-298450" lvl="0" marL="457200" rtl="0" algn="l">
              <a:lnSpc>
                <a:spcPct val="115000"/>
              </a:lnSpc>
              <a:spcBef>
                <a:spcPts val="0"/>
              </a:spcBef>
              <a:spcAft>
                <a:spcPts val="0"/>
              </a:spcAft>
              <a:buClr>
                <a:schemeClr val="dk1"/>
              </a:buClr>
              <a:buSzPts val="1100"/>
              <a:buChar char="●"/>
            </a:pPr>
            <a:r>
              <a:rPr lang="en-US"/>
              <a:t>however, the </a:t>
            </a:r>
            <a:r>
              <a:rPr lang="en-US"/>
              <a:t>negative</a:t>
            </a:r>
            <a:r>
              <a:rPr lang="en-US"/>
              <a:t> reviews for the closed businesses talked about the business being a waste of time and </a:t>
            </a:r>
            <a:r>
              <a:rPr lang="en-US"/>
              <a:t>money</a:t>
            </a:r>
            <a:r>
              <a:rPr lang="en-US"/>
              <a:t> and how the places did not have a working fridge</a:t>
            </a:r>
            <a:endParaRPr/>
          </a:p>
          <a:p>
            <a:pPr indent="-298450" lvl="0" marL="457200" rtl="0" algn="l">
              <a:lnSpc>
                <a:spcPct val="115000"/>
              </a:lnSpc>
              <a:spcBef>
                <a:spcPts val="0"/>
              </a:spcBef>
              <a:spcAft>
                <a:spcPts val="0"/>
              </a:spcAft>
              <a:buClr>
                <a:schemeClr val="dk1"/>
              </a:buClr>
              <a:buSzPts val="1100"/>
              <a:buChar char="●"/>
            </a:pPr>
            <a:r>
              <a:rPr lang="en-US"/>
              <a:t>interestingly, food was mentioned very frequently. this suggests that many of the businesses are </a:t>
            </a:r>
            <a:r>
              <a:rPr lang="en-US"/>
              <a:t>providing</a:t>
            </a:r>
            <a:r>
              <a:rPr lang="en-US"/>
              <a:t> food, or maybe they are actually food establishments. This </a:t>
            </a:r>
            <a:r>
              <a:rPr lang="en-US"/>
              <a:t>claim</a:t>
            </a:r>
            <a:r>
              <a:rPr lang="en-US"/>
              <a:t> will be further explored by Roger.</a:t>
            </a:r>
            <a:endParaRPr/>
          </a:p>
        </p:txBody>
      </p:sp>
      <p:sp>
        <p:nvSpPr>
          <p:cNvPr id="301" name="Google Shape;301;g2cb973ad500_0_1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an </a:t>
            </a:r>
            <a:r>
              <a:rPr lang="en-US"/>
              <a:t>overview of what we are covering today.</a:t>
            </a:r>
            <a:endParaRPr/>
          </a:p>
        </p:txBody>
      </p:sp>
      <p:sp>
        <p:nvSpPr>
          <p:cNvPr id="84" name="Google Shape;8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cb973ad50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solidFill>
                  <a:schemeClr val="dk1"/>
                </a:solidFill>
              </a:rPr>
              <a:t>For our 4th question, Does the </a:t>
            </a:r>
            <a:r>
              <a:rPr lang="en-US">
                <a:solidFill>
                  <a:schemeClr val="dk1"/>
                </a:solidFill>
              </a:rPr>
              <a:t>category of the business affect whether it will remain open?</a:t>
            </a:r>
            <a:endParaRPr/>
          </a:p>
        </p:txBody>
      </p:sp>
      <p:sp>
        <p:nvSpPr>
          <p:cNvPr id="310" name="Google Shape;310;g2cb973ad500_0_1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eca7944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We first look at the different type of categories that the dataset had and surprisingly there were 1,312 different unique categories and each business can have multiple different categories tag to it as well.</a:t>
            </a:r>
            <a:endParaRPr/>
          </a:p>
          <a:p>
            <a:pPr indent="0" lvl="0" marL="0" rtl="0" algn="l">
              <a:lnSpc>
                <a:spcPct val="115000"/>
              </a:lnSpc>
              <a:spcBef>
                <a:spcPts val="1200"/>
              </a:spcBef>
              <a:spcAft>
                <a:spcPts val="1200"/>
              </a:spcAft>
              <a:buNone/>
            </a:pPr>
            <a:r>
              <a:rPr lang="en-US"/>
              <a:t>So we will need to scale the categories down and </a:t>
            </a:r>
            <a:r>
              <a:rPr lang="en-US"/>
              <a:t>determining</a:t>
            </a:r>
            <a:r>
              <a:rPr lang="en-US"/>
              <a:t> how we can have general main categories for each business for easier analysis</a:t>
            </a:r>
            <a:endParaRPr/>
          </a:p>
        </p:txBody>
      </p:sp>
      <p:sp>
        <p:nvSpPr>
          <p:cNvPr id="318" name="Google Shape;318;g26eca794486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eca79448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We first explore using wordcloud to try and find frequent category words in the dataset and we can observe that categories like Restaurants, Food, Shopping, Nightlife, Beauty &amp; Spas are the frequent categories used.</a:t>
            </a:r>
            <a:endParaRPr/>
          </a:p>
          <a:p>
            <a:pPr indent="0" lvl="0" marL="0" rtl="0" algn="l">
              <a:lnSpc>
                <a:spcPct val="115000"/>
              </a:lnSpc>
              <a:spcBef>
                <a:spcPts val="1200"/>
              </a:spcBef>
              <a:spcAft>
                <a:spcPts val="0"/>
              </a:spcAft>
              <a:buNone/>
            </a:pPr>
            <a:r>
              <a:rPr lang="en-US"/>
              <a:t>However we can’t fully determine based on this wordcloud on the possible main categories that we can extract for our </a:t>
            </a:r>
            <a:r>
              <a:rPr lang="en-US"/>
              <a:t>analysis as most of the visible big words in the wordcloud are related to foods and restaurants and other kind of categories are being flooded out.</a:t>
            </a:r>
            <a:endParaRPr/>
          </a:p>
          <a:p>
            <a:pPr indent="0" lvl="0" marL="0" rtl="0" algn="l">
              <a:lnSpc>
                <a:spcPct val="115000"/>
              </a:lnSpc>
              <a:spcBef>
                <a:spcPts val="1200"/>
              </a:spcBef>
              <a:spcAft>
                <a:spcPts val="1200"/>
              </a:spcAft>
              <a:buNone/>
            </a:pPr>
            <a:r>
              <a:rPr lang="en-US"/>
              <a:t>So we will have to try other methods to determine our main categories</a:t>
            </a:r>
            <a:endParaRPr/>
          </a:p>
        </p:txBody>
      </p:sp>
      <p:sp>
        <p:nvSpPr>
          <p:cNvPr id="328" name="Google Shape;328;g26eca794486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6eca7944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t>Which leads us to trying K-Means Clustering. We explored using k-means clustering to see if it could cluster any similar categories together to help us determine the main categories. And </a:t>
            </a:r>
            <a:r>
              <a:rPr lang="en-US"/>
              <a:t>truthfully</a:t>
            </a:r>
            <a:r>
              <a:rPr lang="en-US"/>
              <a:t> it work but there were many clusters that were not clustered well and the remaining categories that the k-means were not able to cluster were clustered into one. So it was still hard for us to extract out the main categories </a:t>
            </a:r>
            <a:r>
              <a:rPr lang="en-US"/>
              <a:t>and we decided to search online for possible extraction of yelp main categories</a:t>
            </a:r>
            <a:endParaRPr/>
          </a:p>
        </p:txBody>
      </p:sp>
      <p:sp>
        <p:nvSpPr>
          <p:cNvPr id="337" name="Google Shape;337;g26eca794486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6eca7944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t>And </a:t>
            </a:r>
            <a:r>
              <a:rPr lang="en-US"/>
              <a:t>thankfully</a:t>
            </a:r>
            <a:r>
              <a:rPr lang="en-US"/>
              <a:t> there was one with all the categories nicely categorised into Main Categories. And we work from there to do our analysis</a:t>
            </a:r>
            <a:endParaRPr/>
          </a:p>
        </p:txBody>
      </p:sp>
      <p:sp>
        <p:nvSpPr>
          <p:cNvPr id="348" name="Google Shape;348;g26eca794486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eca79448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t>We start off by plotting a bar chart on the number of business per categories and we can clearly see which are the most popular categories businesses and which are the least popular categories.</a:t>
            </a:r>
            <a:endParaRPr/>
          </a:p>
        </p:txBody>
      </p:sp>
      <p:sp>
        <p:nvSpPr>
          <p:cNvPr id="358" name="Google Shape;358;g26eca794486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eca79448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t>We further explore the categories by splitting each categories into whether its open or closed. So now we can see that Restaurants and Food has the </a:t>
            </a:r>
            <a:r>
              <a:rPr lang="en-US"/>
              <a:t>higher</a:t>
            </a:r>
            <a:r>
              <a:rPr lang="en-US"/>
              <a:t> number of business open and closed as well. But we can deduce that the reason to high business closed might be correlated to the high number of business count in that categories. So we would want to see the ratio between the open businesses and total number of businesses for each category.</a:t>
            </a:r>
            <a:endParaRPr/>
          </a:p>
        </p:txBody>
      </p:sp>
      <p:sp>
        <p:nvSpPr>
          <p:cNvPr id="368" name="Google Shape;368;g26eca794486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eca79448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And based on this ratio, we can see that </a:t>
            </a:r>
            <a:r>
              <a:rPr b="1" lang="en-US">
                <a:solidFill>
                  <a:schemeClr val="dk1"/>
                </a:solidFill>
              </a:rPr>
              <a:t>Religious Organizations</a:t>
            </a:r>
            <a:r>
              <a:rPr lang="en-US">
                <a:solidFill>
                  <a:schemeClr val="dk1"/>
                </a:solidFill>
              </a:rPr>
              <a:t>, </a:t>
            </a:r>
            <a:r>
              <a:rPr b="1" lang="en-US">
                <a:solidFill>
                  <a:schemeClr val="dk1"/>
                </a:solidFill>
              </a:rPr>
              <a:t>Public Services &amp; Government</a:t>
            </a:r>
            <a:r>
              <a:rPr lang="en-US">
                <a:solidFill>
                  <a:schemeClr val="dk1"/>
                </a:solidFill>
              </a:rPr>
              <a:t>, and </a:t>
            </a:r>
            <a:r>
              <a:rPr b="1" lang="en-US">
                <a:solidFill>
                  <a:schemeClr val="dk1"/>
                </a:solidFill>
              </a:rPr>
              <a:t>Mass Media</a:t>
            </a:r>
            <a:r>
              <a:rPr lang="en-US">
                <a:solidFill>
                  <a:schemeClr val="dk1"/>
                </a:solidFill>
              </a:rPr>
              <a:t> has the highest ratio of businesses to remain open while </a:t>
            </a:r>
            <a:r>
              <a:rPr b="1" lang="en-US"/>
              <a:t>Restaurants</a:t>
            </a:r>
            <a:r>
              <a:rPr lang="en-US"/>
              <a:t>, </a:t>
            </a:r>
            <a:r>
              <a:rPr b="1" lang="en-US"/>
              <a:t>Nightlife</a:t>
            </a:r>
            <a:r>
              <a:rPr lang="en-US"/>
              <a:t>, and </a:t>
            </a:r>
            <a:r>
              <a:rPr b="1" lang="en-US"/>
              <a:t>Food </a:t>
            </a:r>
            <a:r>
              <a:rPr lang="en-US"/>
              <a:t>has </a:t>
            </a:r>
            <a:r>
              <a:rPr lang="en-US"/>
              <a:t>the lowest ratio of businesses to remain open.</a:t>
            </a:r>
            <a:endParaRPr/>
          </a:p>
          <a:p>
            <a:pPr indent="0" lvl="0" marL="0" rtl="0" algn="l">
              <a:lnSpc>
                <a:spcPct val="115000"/>
              </a:lnSpc>
              <a:spcBef>
                <a:spcPts val="1200"/>
              </a:spcBef>
              <a:spcAft>
                <a:spcPts val="1200"/>
              </a:spcAft>
              <a:buNone/>
            </a:pPr>
            <a:r>
              <a:rPr lang="en-US"/>
              <a:t>But comparing between the ratio and the business count, we can generally see the trend where with a low business count in that category, they will have a higher ratio while having a higher business count will result in a lower ratio. </a:t>
            </a:r>
            <a:endParaRPr/>
          </a:p>
        </p:txBody>
      </p:sp>
      <p:sp>
        <p:nvSpPr>
          <p:cNvPr id="378" name="Google Shape;378;g26eca794486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eca79448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Overall, it is hard for us to </a:t>
            </a:r>
            <a:r>
              <a:rPr lang="en-US"/>
              <a:t>properly</a:t>
            </a:r>
            <a:r>
              <a:rPr lang="en-US"/>
              <a:t> conclude on whether the category of business will affect whether it will remain open or not </a:t>
            </a:r>
            <a:endParaRPr/>
          </a:p>
          <a:p>
            <a:pPr indent="0" lvl="0" marL="0" rtl="0" algn="l">
              <a:spcBef>
                <a:spcPts val="0"/>
              </a:spcBef>
              <a:spcAft>
                <a:spcPts val="0"/>
              </a:spcAft>
              <a:buNone/>
            </a:pPr>
            <a:r>
              <a:rPr lang="en-US"/>
              <a:t>Even though there is a high business count in one category, it will logically shows that there is a higher possibility for that category to close as well due to </a:t>
            </a:r>
            <a:r>
              <a:rPr lang="en-US"/>
              <a:t>competitiveness, like </a:t>
            </a:r>
            <a:r>
              <a:rPr b="1" lang="en-US"/>
              <a:t>Food &amp; Restaurants</a:t>
            </a:r>
            <a:r>
              <a:rPr lang="en-US"/>
              <a:t>,</a:t>
            </a:r>
            <a:r>
              <a:rPr lang="en-US"/>
              <a:t> while having low business count in one will show that there is a high possibility to remain open, because there is less competition, like </a:t>
            </a:r>
            <a:r>
              <a:rPr b="1" lang="en-US"/>
              <a:t>Religious Organizations &amp; Mass Media.</a:t>
            </a:r>
            <a:endParaRPr/>
          </a:p>
          <a:p>
            <a:pPr indent="0" lvl="0" marL="0" rtl="0" algn="l">
              <a:spcBef>
                <a:spcPts val="0"/>
              </a:spcBef>
              <a:spcAft>
                <a:spcPts val="0"/>
              </a:spcAft>
              <a:buNone/>
            </a:pPr>
            <a:r>
              <a:rPr lang="en-US"/>
              <a:t>So it will be best to choose a business category where it has a balance in both the number of business open and the possibility for it to remain open when one is choosing to open a business, like </a:t>
            </a:r>
            <a:r>
              <a:rPr b="1" lang="en-US"/>
              <a:t>Shopping &amp; Home Services</a:t>
            </a:r>
            <a:endParaRPr b="1"/>
          </a:p>
          <a:p>
            <a:pPr indent="0" lvl="0" marL="0" rtl="0" algn="l">
              <a:spcBef>
                <a:spcPts val="0"/>
              </a:spcBef>
              <a:spcAft>
                <a:spcPts val="0"/>
              </a:spcAft>
              <a:buNone/>
            </a:pPr>
            <a:r>
              <a:t/>
            </a:r>
            <a:endParaRPr/>
          </a:p>
        </p:txBody>
      </p:sp>
      <p:sp>
        <p:nvSpPr>
          <p:cNvPr id="388" name="Google Shape;388;g26eca794486_0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6eca79448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t>Lastly our final question, Does </a:t>
            </a:r>
            <a:r>
              <a:rPr lang="en-US"/>
              <a:t>location</a:t>
            </a:r>
            <a:r>
              <a:rPr lang="en-US"/>
              <a:t> affect whether a business remains open?</a:t>
            </a:r>
            <a:endParaRPr/>
          </a:p>
        </p:txBody>
      </p:sp>
      <p:sp>
        <p:nvSpPr>
          <p:cNvPr id="408" name="Google Shape;408;g26eca794486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cb7a88f38a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First let me talk about the problem we are are trying to solve.</a:t>
            </a:r>
            <a:endParaRPr/>
          </a:p>
        </p:txBody>
      </p:sp>
      <p:sp>
        <p:nvSpPr>
          <p:cNvPr id="106" name="Google Shape;106;g2cb7a88f38a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6eca79448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Based on this bar chart, we can see that Pennsylvania, PA,  has the highest number of businesses of 34039, followed by Florida, FL of 26330. We can also observe that there are </a:t>
            </a:r>
            <a:r>
              <a:rPr b="1" lang="en-US"/>
              <a:t>MANY </a:t>
            </a:r>
            <a:r>
              <a:rPr lang="en-US"/>
              <a:t>states that have less than 5 businesses as well.</a:t>
            </a:r>
            <a:endParaRPr/>
          </a:p>
        </p:txBody>
      </p:sp>
      <p:sp>
        <p:nvSpPr>
          <p:cNvPr id="416" name="Google Shape;416;g26eca794486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eca79448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We then further split the businesses in </a:t>
            </a:r>
            <a:r>
              <a:rPr lang="en-US"/>
              <a:t>each </a:t>
            </a:r>
            <a:r>
              <a:rPr lang="en-US"/>
              <a:t>State into open and closed businesses. S</a:t>
            </a:r>
            <a:r>
              <a:rPr lang="en-US"/>
              <a:t>imilarly, we can see that </a:t>
            </a:r>
            <a:r>
              <a:rPr lang="en-US">
                <a:solidFill>
                  <a:schemeClr val="dk1"/>
                </a:solidFill>
              </a:rPr>
              <a:t>Pennsylvania, PA, has the highest number of open businesses of 26389, followed by Florida, FL, of 21540.</a:t>
            </a:r>
            <a:endParaRPr/>
          </a:p>
        </p:txBody>
      </p:sp>
      <p:sp>
        <p:nvSpPr>
          <p:cNvPr id="426" name="Google Shape;426;g26eca794486_0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6eca794486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Based on our analysis, we can conclude that the location does affect whether the business remains open. However, there are 13 States with less than 5 businesses in total and although there are 50 states in the US, but the yelp dataset only covers 11 metropolitan areas, so Yelp dataset has not cover every businesses in all areas and so this conclusion is only based on this current dataset analysis only and there might be possibility of other states that may have been potential location to open a business.</a:t>
            </a:r>
            <a:endParaRPr/>
          </a:p>
        </p:txBody>
      </p:sp>
      <p:sp>
        <p:nvSpPr>
          <p:cNvPr id="436" name="Google Shape;436;g26eca794486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cb7a88f38a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I will talk about ML modeling.</a:t>
            </a:r>
            <a:endParaRPr/>
          </a:p>
        </p:txBody>
      </p:sp>
      <p:sp>
        <p:nvSpPr>
          <p:cNvPr id="456" name="Google Shape;456;g2cb7a88f38a_1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cb7a88f38a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First we have to correct the class </a:t>
            </a:r>
            <a:r>
              <a:rPr lang="en-US">
                <a:solidFill>
                  <a:schemeClr val="dk1"/>
                </a:solidFill>
              </a:rPr>
              <a:t>imbalance</a:t>
            </a:r>
            <a:r>
              <a:rPr lang="en-US">
                <a:solidFill>
                  <a:schemeClr val="dk1"/>
                </a:solidFill>
              </a:rPr>
              <a:t> </a:t>
            </a:r>
            <a:r>
              <a:rPr lang="en-US">
                <a:solidFill>
                  <a:schemeClr val="dk1"/>
                </a:solidFill>
              </a:rPr>
              <a:t>anomaly</a:t>
            </a:r>
            <a:r>
              <a:rPr lang="en-US">
                <a:solidFill>
                  <a:schemeClr val="dk1"/>
                </a:solidFill>
              </a:rPr>
              <a:t> in the data. Observing distribution of our target variable </a:t>
            </a:r>
            <a:r>
              <a:rPr lang="en-US">
                <a:solidFill>
                  <a:srgbClr val="188038"/>
                </a:solidFill>
                <a:latin typeface="Roboto Mono"/>
                <a:ea typeface="Roboto Mono"/>
                <a:cs typeface="Roboto Mono"/>
                <a:sym typeface="Roboto Mono"/>
              </a:rPr>
              <a:t>business_is_open</a:t>
            </a:r>
            <a:r>
              <a:rPr lang="en-US">
                <a:solidFill>
                  <a:schemeClr val="dk1"/>
                </a:solidFill>
              </a:rPr>
              <a:t>, we can see a imbalance in of open (1) and closed (0) businesses. This imbalance is undesirable as it may cause the model to over bias towards the over represented class. Additionally class imbalance causes accuracy to become unreliable in determining actual model performance.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To combat imbalance, random under sampling of the majority class is done to balance out the no. of examples between classes. Additionally F1 score, t is selected as the replacement metric to evaluate candidate models due to its robustness to class imbalance.</a:t>
            </a:r>
            <a:endParaRPr>
              <a:solidFill>
                <a:schemeClr val="dk1"/>
              </a:solidFill>
            </a:endParaRPr>
          </a:p>
        </p:txBody>
      </p:sp>
      <p:sp>
        <p:nvSpPr>
          <p:cNvPr id="465" name="Google Shape;465;g2cb7a88f38a_1_3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cb7a88f38a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One hot encoding is applied to categorical features to convert such features into numerical representation understood by ML models. Z score normalisation is applied to numeric features to ensure different value ranges are invariant to the model.</a:t>
            </a:r>
            <a:endParaRPr>
              <a:solidFill>
                <a:schemeClr val="dk1"/>
              </a:solidFill>
            </a:endParaRPr>
          </a:p>
          <a:p>
            <a:pPr indent="0" lvl="0" marL="0" rtl="0" algn="l">
              <a:lnSpc>
                <a:spcPct val="115000"/>
              </a:lnSpc>
              <a:spcBef>
                <a:spcPts val="1200"/>
              </a:spcBef>
              <a:spcAft>
                <a:spcPts val="0"/>
              </a:spcAft>
              <a:buNone/>
            </a:pPr>
            <a:r>
              <a:rPr lang="en-US">
                <a:solidFill>
                  <a:srgbClr val="188038"/>
                </a:solidFill>
                <a:latin typeface="Roboto Mono"/>
                <a:ea typeface="Roboto Mono"/>
                <a:cs typeface="Roboto Mono"/>
                <a:sym typeface="Roboto Mono"/>
              </a:rPr>
              <a:t>business_stars</a:t>
            </a:r>
            <a:r>
              <a:rPr lang="en-US">
                <a:solidFill>
                  <a:schemeClr val="dk1"/>
                </a:solidFill>
              </a:rPr>
              <a:t> is left skewed, hence </a:t>
            </a:r>
            <a:r>
              <a:rPr lang="en-US">
                <a:solidFill>
                  <a:srgbClr val="188038"/>
                </a:solidFill>
                <a:latin typeface="Roboto Mono"/>
                <a:ea typeface="Roboto Mono"/>
                <a:cs typeface="Roboto Mono"/>
                <a:sym typeface="Roboto Mono"/>
              </a:rPr>
              <a:t>np.exp2()</a:t>
            </a:r>
            <a:r>
              <a:rPr lang="en-US">
                <a:solidFill>
                  <a:schemeClr val="dk1"/>
                </a:solidFill>
              </a:rPr>
              <a:t> is applied to correct the skew.</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EDA shows that </a:t>
            </a:r>
            <a:r>
              <a:rPr lang="en-US">
                <a:solidFill>
                  <a:srgbClr val="188038"/>
                </a:solidFill>
                <a:latin typeface="Roboto Mono"/>
                <a:ea typeface="Roboto Mono"/>
                <a:cs typeface="Roboto Mono"/>
                <a:sym typeface="Roboto Mono"/>
              </a:rPr>
              <a:t>business_categories</a:t>
            </a:r>
            <a:r>
              <a:rPr lang="en-US">
                <a:solidFill>
                  <a:schemeClr val="dk1"/>
                </a:solidFill>
              </a:rPr>
              <a:t> has especially high cardinality:, We shrunk the</a:t>
            </a:r>
            <a:r>
              <a:rPr lang="en-US"/>
              <a:t> </a:t>
            </a:r>
            <a:r>
              <a:rPr lang="en-US">
                <a:solidFill>
                  <a:schemeClr val="dk1"/>
                </a:solidFill>
              </a:rPr>
              <a:t>1312 combinations to 22 main</a:t>
            </a:r>
            <a:r>
              <a:rPr lang="en-US">
                <a:solidFill>
                  <a:schemeClr val="dk1"/>
                </a:solidFill>
              </a:rPr>
              <a:t> </a:t>
            </a:r>
            <a:r>
              <a:rPr i="1" lang="en-US">
                <a:solidFill>
                  <a:schemeClr val="dk1"/>
                </a:solidFill>
              </a:rPr>
              <a:t>main categories</a:t>
            </a:r>
            <a:r>
              <a:rPr lang="en-US">
                <a:solidFill>
                  <a:schemeClr val="dk1"/>
                </a:solidFill>
              </a:rPr>
              <a:t> to avoid the curse of dimensionality.</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475" name="Google Shape;475;g2cb7a88f38a_1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cb7a88f38a_1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Now we will perform model </a:t>
            </a:r>
            <a:r>
              <a:rPr lang="en-US"/>
              <a:t>selection by selecting the ML algorithm used in our model. </a:t>
            </a:r>
            <a:endParaRPr/>
          </a:p>
          <a:p>
            <a:pPr indent="0" lvl="0" marL="0" rtl="0" algn="l">
              <a:lnSpc>
                <a:spcPct val="115000"/>
              </a:lnSpc>
              <a:spcBef>
                <a:spcPts val="1200"/>
              </a:spcBef>
              <a:spcAft>
                <a:spcPts val="0"/>
              </a:spcAft>
              <a:buClr>
                <a:schemeClr val="dk1"/>
              </a:buClr>
              <a:buSzPts val="1100"/>
              <a:buFont typeface="Arial"/>
              <a:buNone/>
            </a:pPr>
            <a:r>
              <a:rPr lang="en-US"/>
              <a:t>Logistic Regression, Random Forest &amp; XGBoost models are trained on training data and evaluated with stratified K Fold cross validation (K=5) to benchmark their relative performance on the dataset.</a:t>
            </a:r>
            <a:endParaRPr/>
          </a:p>
          <a:p>
            <a:pPr indent="0" lvl="0" marL="0" rtl="0" algn="l">
              <a:lnSpc>
                <a:spcPct val="115000"/>
              </a:lnSpc>
              <a:spcBef>
                <a:spcPts val="1200"/>
              </a:spcBef>
              <a:spcAft>
                <a:spcPts val="0"/>
              </a:spcAft>
              <a:buClr>
                <a:schemeClr val="dk1"/>
              </a:buClr>
              <a:buSzPts val="1100"/>
              <a:buFont typeface="Arial"/>
              <a:buNone/>
            </a:pPr>
            <a:r>
              <a:rPr lang="en-US"/>
              <a:t>Based on F1 score tabulated above, XGBoost is selected as the ML Algorithm as it achieves the highest F1 score.</a:t>
            </a:r>
            <a:endParaRPr/>
          </a:p>
          <a:p>
            <a:pPr indent="0" lvl="0" marL="0" rtl="0" algn="l">
              <a:spcBef>
                <a:spcPts val="1200"/>
              </a:spcBef>
              <a:spcAft>
                <a:spcPts val="0"/>
              </a:spcAft>
              <a:buNone/>
            </a:pPr>
            <a:r>
              <a:t/>
            </a:r>
            <a:endParaRPr/>
          </a:p>
        </p:txBody>
      </p:sp>
      <p:sp>
        <p:nvSpPr>
          <p:cNvPr id="485" name="Google Shape;485;g2cb7a88f38a_1_4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cb7a88f38a_1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With the ML algorithm fixed, we can no proceed to tune it's </a:t>
            </a:r>
            <a:r>
              <a:rPr lang="en-US">
                <a:solidFill>
                  <a:schemeClr val="dk1"/>
                </a:solidFill>
              </a:rPr>
              <a:t>parameters</a:t>
            </a:r>
            <a:r>
              <a:rPr lang="en-US">
                <a:solidFill>
                  <a:schemeClr val="dk1"/>
                </a:solidFill>
              </a:rPr>
              <a:t>. 60 random samples of the following XGBoost Hyperparameters</a:t>
            </a:r>
            <a:r>
              <a:rPr lang="en-US">
                <a:solidFill>
                  <a:schemeClr val="dk1"/>
                </a:solidFill>
                <a:uFill>
                  <a:noFill/>
                </a:uFill>
                <a:hlinkClick r:id="rId2">
                  <a:extLst>
                    <a:ext uri="{A12FA001-AC4F-418D-AE19-62706E023703}">
                      <ahyp:hlinkClr val="tx"/>
                    </a:ext>
                  </a:extLst>
                </a:hlinkClick>
              </a:rPr>
              <a:t> </a:t>
            </a:r>
            <a:r>
              <a:rPr baseline="30000" lang="en-US" u="sng">
                <a:solidFill>
                  <a:schemeClr val="hlink"/>
                </a:solidFill>
                <a:hlinkClick r:id="rId3"/>
              </a:rPr>
              <a:t>4</a:t>
            </a:r>
            <a:r>
              <a:rPr baseline="30000" lang="en-US" u="sng">
                <a:solidFill>
                  <a:schemeClr val="hlink"/>
                </a:solidFill>
                <a:hlinkClick r:id="rId4"/>
              </a:rPr>
              <a:t>5</a:t>
            </a:r>
            <a:r>
              <a:rPr lang="en-US">
                <a:solidFill>
                  <a:schemeClr val="dk1"/>
                </a:solidFill>
              </a:rPr>
              <a:t> where evaluated on 80-20 train-validation split to find the optimal combination of Hyperparameters.</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In particular, eg., </a:t>
            </a:r>
            <a:r>
              <a:rPr lang="en-US">
                <a:solidFill>
                  <a:srgbClr val="188038"/>
                </a:solidFill>
                <a:latin typeface="Roboto Mono"/>
                <a:ea typeface="Roboto Mono"/>
                <a:cs typeface="Roboto Mono"/>
                <a:sym typeface="Roboto Mono"/>
              </a:rPr>
              <a:t>learning_rate</a:t>
            </a:r>
            <a:r>
              <a:rPr lang="en-US">
                <a:solidFill>
                  <a:schemeClr val="dk1"/>
                </a:solidFill>
              </a:rPr>
              <a:t> are explored on a logarithmic scale to completely explore various orders of magnitude for these Hyperparameters.</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Successive Halving is applied to quickly try out hyperparameter combinations on a sample of the training data, eliminating unpromising combinations early </a:t>
            </a:r>
            <a:r>
              <a:rPr lang="en-US">
                <a:solidFill>
                  <a:schemeClr val="dk1"/>
                </a:solidFill>
              </a:rPr>
              <a:t>tournament</a:t>
            </a:r>
            <a:r>
              <a:rPr lang="en-US">
                <a:solidFill>
                  <a:schemeClr val="dk1"/>
                </a:solidFill>
              </a:rPr>
              <a:t> style. This reserves more computational resources to exploring promising hyperparameter combinations, identified initial trails, in later trials with more data, which are more computationally expensive. </a:t>
            </a:r>
            <a:endParaRPr>
              <a:solidFill>
                <a:schemeClr val="dk1"/>
              </a:solidFill>
            </a:endParaRPr>
          </a:p>
        </p:txBody>
      </p:sp>
      <p:sp>
        <p:nvSpPr>
          <p:cNvPr id="513" name="Google Shape;513;g2cb7a88f38a_1_4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cb7a88f38a_1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Let's reverse engineer our model to answer our original question: “what does it take for a business to survive?”.</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Feature Importance values can be extracted from the XGBoost model ranking how </a:t>
            </a:r>
            <a:r>
              <a:rPr i="1" lang="en-US">
                <a:solidFill>
                  <a:schemeClr val="dk1"/>
                </a:solidFill>
              </a:rPr>
              <a:t>valuable</a:t>
            </a:r>
            <a:r>
              <a:rPr lang="en-US">
                <a:solidFill>
                  <a:schemeClr val="dk1"/>
                </a:solidFill>
              </a:rPr>
              <a:t> each feature is to the model in making its prediction:</a:t>
            </a:r>
            <a:endParaRPr>
              <a:solidFill>
                <a:schemeClr val="dk1"/>
              </a:solidFill>
            </a:endParaRPr>
          </a:p>
          <a:p>
            <a:pPr indent="0" lvl="0" marL="0" rtl="0" algn="l">
              <a:lnSpc>
                <a:spcPct val="115000"/>
              </a:lnSpc>
              <a:spcBef>
                <a:spcPts val="1200"/>
              </a:spcBef>
              <a:spcAft>
                <a:spcPts val="0"/>
              </a:spcAft>
              <a:buNone/>
            </a:pPr>
            <a:r>
              <a:rPr lang="en-US">
                <a:solidFill>
                  <a:schemeClr val="dk1"/>
                </a:solidFill>
              </a:rPr>
              <a:t>Observing the Feature Importance above, we conclude that the No. of reviews a business receives is the Key Predictor of a Yelp Business's ability to </a:t>
            </a:r>
            <a:r>
              <a:rPr lang="en-US">
                <a:solidFill>
                  <a:schemeClr val="dk1"/>
                </a:solidFill>
              </a:rPr>
              <a:t>survive</a:t>
            </a:r>
            <a:r>
              <a:rPr lang="en-US">
                <a:solidFill>
                  <a:schemeClr val="dk1"/>
                </a:solidFill>
              </a:rPr>
              <a:t>.</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Joey will continue the presentation with our insights and recommendations.</a:t>
            </a:r>
            <a:endParaRPr>
              <a:solidFill>
                <a:schemeClr val="dk1"/>
              </a:solidFill>
            </a:endParaRPr>
          </a:p>
        </p:txBody>
      </p:sp>
      <p:sp>
        <p:nvSpPr>
          <p:cNvPr id="526" name="Google Shape;526;g2cb7a88f38a_1_5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cb7a88f38a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2cb7a88f38a_1_5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cb7a88f38a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Imagine you want to start a business but you ain't got the faintest idea of what it takes to make sure it survives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What makes a Yelp business stay open?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Lets frame this into data science problem so that we make a data driven decision on what to do.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question fits naturally into a Binary Classification problem</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US">
                <a:solidFill>
                  <a:srgbClr val="188038"/>
                </a:solidFill>
                <a:latin typeface="Roboto Mono"/>
                <a:ea typeface="Roboto Mono"/>
                <a:cs typeface="Roboto Mono"/>
                <a:sym typeface="Roboto Mono"/>
              </a:rPr>
              <a:t>0</a:t>
            </a:r>
            <a:r>
              <a:rPr lang="en-US">
                <a:solidFill>
                  <a:schemeClr val="dk1"/>
                </a:solidFill>
              </a:rPr>
              <a:t> This business has </a:t>
            </a:r>
            <a:r>
              <a:rPr b="1" lang="en-US">
                <a:solidFill>
                  <a:schemeClr val="dk1"/>
                </a:solidFill>
              </a:rPr>
              <a:t>closed</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rgbClr val="188038"/>
                </a:solidFill>
                <a:latin typeface="Roboto Mono"/>
                <a:ea typeface="Roboto Mono"/>
                <a:cs typeface="Roboto Mono"/>
                <a:sym typeface="Roboto Mono"/>
              </a:rPr>
              <a:t>1</a:t>
            </a:r>
            <a:r>
              <a:rPr lang="en-US">
                <a:solidFill>
                  <a:schemeClr val="dk1"/>
                </a:solidFill>
              </a:rPr>
              <a:t> This business is still </a:t>
            </a:r>
            <a:r>
              <a:rPr b="1" lang="en-US">
                <a:solidFill>
                  <a:schemeClr val="dk1"/>
                </a:solidFill>
              </a:rPr>
              <a:t>open</a:t>
            </a:r>
            <a:endParaRPr b="1">
              <a:solidFill>
                <a:schemeClr val="dk1"/>
              </a:solidFill>
            </a:endParaRPr>
          </a:p>
          <a:p>
            <a:pPr indent="0" lvl="0" marL="457200" rtl="0" algn="l">
              <a:lnSpc>
                <a:spcPct val="115000"/>
              </a:lnSpc>
              <a:spcBef>
                <a:spcPts val="1200"/>
              </a:spcBef>
              <a:spcAft>
                <a:spcPts val="1200"/>
              </a:spcAft>
              <a:buNone/>
            </a:pPr>
            <a:r>
              <a:t/>
            </a:r>
            <a:endParaRPr b="1">
              <a:solidFill>
                <a:schemeClr val="dk1"/>
              </a:solidFill>
            </a:endParaRPr>
          </a:p>
        </p:txBody>
      </p:sp>
      <p:sp>
        <p:nvSpPr>
          <p:cNvPr id="115" name="Google Shape;115;g2cb7a88f38a_1_2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cb7a88f38a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t>Based on our analysis on the categories, we can conclude that if one were to open up a business, they should open a </a:t>
            </a:r>
            <a:r>
              <a:rPr b="1" lang="en-US"/>
              <a:t>Shopping</a:t>
            </a:r>
            <a:r>
              <a:rPr lang="en-US"/>
              <a:t>, </a:t>
            </a:r>
            <a:r>
              <a:rPr b="1" lang="en-US"/>
              <a:t>Home Services</a:t>
            </a:r>
            <a:r>
              <a:rPr lang="en-US"/>
              <a:t> or </a:t>
            </a:r>
            <a:r>
              <a:rPr b="1" lang="en-US"/>
              <a:t>Health &amp; Medical</a:t>
            </a:r>
            <a:r>
              <a:rPr lang="en-US"/>
              <a:t> business. This is because</a:t>
            </a:r>
            <a:r>
              <a:rPr lang="en-US"/>
              <a:t> it </a:t>
            </a:r>
            <a:r>
              <a:rPr b="1" lang="en-US"/>
              <a:t>isn’t too competitive</a:t>
            </a:r>
            <a:r>
              <a:rPr lang="en-US"/>
              <a:t> due to low number of open businesses, and there is also a </a:t>
            </a:r>
            <a:r>
              <a:rPr b="1" lang="en-US"/>
              <a:t>high probability </a:t>
            </a:r>
            <a:r>
              <a:rPr lang="en-US"/>
              <a:t>of keeping the business open.</a:t>
            </a:r>
            <a:endParaRPr/>
          </a:p>
          <a:p>
            <a:pPr indent="0" lvl="0" marL="0" rtl="0" algn="l">
              <a:lnSpc>
                <a:spcPct val="115000"/>
              </a:lnSpc>
              <a:spcBef>
                <a:spcPts val="1200"/>
              </a:spcBef>
              <a:spcAft>
                <a:spcPts val="1200"/>
              </a:spcAft>
              <a:buNone/>
            </a:pPr>
            <a:r>
              <a:t/>
            </a:r>
            <a:endParaRPr/>
          </a:p>
        </p:txBody>
      </p:sp>
      <p:sp>
        <p:nvSpPr>
          <p:cNvPr id="546" name="Google Shape;546;g2cb7a88f38a_1_5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6ee149bcc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t>To answer our problem statement, iif we want the business to stay open, we would need to focus on </a:t>
            </a:r>
            <a:r>
              <a:rPr b="1" lang="en-US"/>
              <a:t>serving</a:t>
            </a:r>
            <a:r>
              <a:rPr b="1" lang="en-US"/>
              <a:t> good food</a:t>
            </a:r>
            <a:r>
              <a:rPr lang="en-US"/>
              <a:t>, assuming that it is a food establishment, and </a:t>
            </a:r>
            <a:r>
              <a:rPr lang="en-US"/>
              <a:t>focus</a:t>
            </a:r>
            <a:r>
              <a:rPr lang="en-US"/>
              <a:t> on </a:t>
            </a:r>
            <a:r>
              <a:rPr b="1" lang="en-US"/>
              <a:t>good customer service</a:t>
            </a:r>
            <a:r>
              <a:rPr lang="en-US"/>
              <a:t>. We should also consider opening our business in</a:t>
            </a:r>
            <a:r>
              <a:rPr b="1" lang="en-US"/>
              <a:t> Pennsylvania &amp; Florida </a:t>
            </a:r>
            <a:r>
              <a:rPr lang="en-US"/>
              <a:t>for a better chance of staying open.</a:t>
            </a:r>
            <a:endParaRPr/>
          </a:p>
        </p:txBody>
      </p:sp>
      <p:sp>
        <p:nvSpPr>
          <p:cNvPr id="566" name="Google Shape;566;g26ee149bcc3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26ee149bc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t>One recommendation we would make is to incentivise customers to give reviews. From our analysis, we found a </a:t>
            </a:r>
            <a:r>
              <a:rPr lang="en-US"/>
              <a:t>correlation where open businesses tend to have many reviews. One way to interpret this correlation would be because with more reviews, a business would know where to improve on to satisfy customers. Another interpretation would be if there are many good reviews, other people may be more likely to patronise the business. </a:t>
            </a:r>
            <a:endParaRPr/>
          </a:p>
        </p:txBody>
      </p:sp>
      <p:sp>
        <p:nvSpPr>
          <p:cNvPr id="586" name="Google Shape;586;g26ee149bcc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cd779833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Thank u</a:t>
            </a:r>
            <a:endParaRPr/>
          </a:p>
        </p:txBody>
      </p:sp>
      <p:sp>
        <p:nvSpPr>
          <p:cNvPr id="599" name="Google Shape;599;g2cd779833a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cb7a88f38a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Next, I will talk about the dataset used in our project.</a:t>
            </a:r>
            <a:endParaRPr/>
          </a:p>
          <a:p>
            <a:pPr indent="0" lvl="0" marL="0" rtl="0" algn="l">
              <a:spcBef>
                <a:spcPts val="0"/>
              </a:spcBef>
              <a:spcAft>
                <a:spcPts val="0"/>
              </a:spcAft>
              <a:buNone/>
            </a:pPr>
            <a:r>
              <a:t/>
            </a:r>
            <a:endParaRPr/>
          </a:p>
        </p:txBody>
      </p:sp>
      <p:sp>
        <p:nvSpPr>
          <p:cNvPr id="128" name="Google Shape;128;g2cb7a88f38a_8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b7a88f38a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To answer the question, we will be using a dataset provided by Yelp. This dataset is a subset of user-submitted data on the Yelp online review platform for academic research.</a:t>
            </a:r>
            <a:endParaRPr/>
          </a:p>
        </p:txBody>
      </p:sp>
      <p:sp>
        <p:nvSpPr>
          <p:cNvPr id="137" name="Google Shape;137;g2cb7a88f38a_1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cb7a88f38a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US">
                <a:solidFill>
                  <a:schemeClr val="dk1"/>
                </a:solidFill>
              </a:rPr>
              <a:t>In its original state, the Yelp dataset is not suitable for analysis as its relatively large. The full dataset cannot be loaded on a single machine. So we Sampling of the last 100 thousand reviews by review timestamp to reduce the data to a manageable size suitable for single node processing</a:t>
            </a:r>
            <a:endParaRPr>
              <a:solidFill>
                <a:schemeClr val="dk1"/>
              </a:solidFill>
            </a:endParaRPr>
          </a:p>
          <a:p>
            <a:pPr indent="0" lvl="0" marL="0" rtl="0" algn="l">
              <a:lnSpc>
                <a:spcPct val="115000"/>
              </a:lnSpc>
              <a:spcBef>
                <a:spcPts val="1200"/>
              </a:spcBef>
              <a:spcAft>
                <a:spcPts val="1200"/>
              </a:spcAft>
              <a:buNone/>
            </a:pPr>
            <a:r>
              <a:rPr lang="en-US">
                <a:solidFill>
                  <a:schemeClr val="dk1"/>
                </a:solidFill>
              </a:rPr>
              <a:t>Additionally, denationalisation of relationships is performed to form "one wide table" of data for ease of analysis. </a:t>
            </a:r>
            <a:endParaRPr>
              <a:solidFill>
                <a:schemeClr val="dk1"/>
              </a:solidFill>
            </a:endParaRPr>
          </a:p>
        </p:txBody>
      </p:sp>
      <p:sp>
        <p:nvSpPr>
          <p:cNvPr id="162" name="Google Shape;162;g2cb7a88f38a_1_2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b7a88f38a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Moving onto the Exploratory Data Analysis we did. </a:t>
            </a:r>
            <a:endParaRPr/>
          </a:p>
        </p:txBody>
      </p:sp>
      <p:sp>
        <p:nvSpPr>
          <p:cNvPr id="175" name="Google Shape;175;g2cb7a88f38a_8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cb973ad50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solidFill>
                  <a:schemeClr val="dk1"/>
                </a:solidFill>
              </a:rPr>
              <a:t>To answer what makes a business stay open, we will first address 5 subquestions. We will be explaining our EDA along with the subquestions.</a:t>
            </a:r>
            <a:endParaRPr/>
          </a:p>
        </p:txBody>
      </p:sp>
      <p:sp>
        <p:nvSpPr>
          <p:cNvPr id="184" name="Google Shape;184;g2cb973ad500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nthly Strategy Review"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AF0CA"/>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11801202" y="4000553"/>
            <a:ext cx="5972276" cy="4307671"/>
          </a:xfrm>
          <a:prstGeom prst="rect">
            <a:avLst/>
          </a:prstGeom>
          <a:noFill/>
          <a:ln>
            <a:noFill/>
          </a:ln>
        </p:spPr>
      </p:pic>
      <p:sp>
        <p:nvSpPr>
          <p:cNvPr id="17" name="Google Shape;17;p3"/>
          <p:cNvSpPr txBox="1"/>
          <p:nvPr>
            <p:ph type="title"/>
          </p:nvPr>
        </p:nvSpPr>
        <p:spPr>
          <a:xfrm>
            <a:off x="625300" y="6373925"/>
            <a:ext cx="17148300" cy="2965200"/>
          </a:xfrm>
          <a:prstGeom prst="rect">
            <a:avLst/>
          </a:prstGeom>
        </p:spPr>
        <p:txBody>
          <a:bodyPr anchorCtr="0" anchor="t" bIns="0" lIns="0" spcFirstLastPara="1" rIns="0" wrap="square" tIns="0">
            <a:noAutofit/>
          </a:bodyPr>
          <a:lstStyle>
            <a:lvl1pPr lvl="0">
              <a:spcBef>
                <a:spcPts val="0"/>
              </a:spcBef>
              <a:spcAft>
                <a:spcPts val="0"/>
              </a:spcAft>
              <a:buSzPts val="140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19" name="Google Shape;19;p3"/>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20" name="Google Shape;20;p3"/>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bg>
      <p:bgPr>
        <a:solidFill>
          <a:srgbClr val="FAF0CA"/>
        </a:solidFill>
      </p:bgPr>
    </p:bg>
    <p:spTree>
      <p:nvGrpSpPr>
        <p:cNvPr id="21" name="Shape 21"/>
        <p:cNvGrpSpPr/>
        <p:nvPr/>
      </p:nvGrpSpPr>
      <p:grpSpPr>
        <a:xfrm>
          <a:off x="0" y="0"/>
          <a:ext cx="0" cy="0"/>
          <a:chOff x="0" y="0"/>
          <a:chExt cx="0" cy="0"/>
        </a:xfrm>
      </p:grpSpPr>
      <p:sp>
        <p:nvSpPr>
          <p:cNvPr id="22" name="Google Shape;22;p4"/>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23" name="Google Shape;23;p4"/>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24" name="Google Shape;24;p4"/>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pic>
        <p:nvPicPr>
          <p:cNvPr id="25" name="Google Shape;25;p4"/>
          <p:cNvPicPr preferRelativeResize="0"/>
          <p:nvPr/>
        </p:nvPicPr>
        <p:blipFill>
          <a:blip r:embed="rId2">
            <a:alphaModFix/>
          </a:blip>
          <a:stretch>
            <a:fillRect/>
          </a:stretch>
        </p:blipFill>
        <p:spPr>
          <a:xfrm>
            <a:off x="1028699" y="4149789"/>
            <a:ext cx="3383925" cy="3054412"/>
          </a:xfrm>
          <a:prstGeom prst="rect">
            <a:avLst/>
          </a:prstGeom>
          <a:noFill/>
          <a:ln>
            <a:noFill/>
          </a:ln>
        </p:spPr>
      </p:pic>
      <p:sp>
        <p:nvSpPr>
          <p:cNvPr id="26" name="Google Shape;26;p4"/>
          <p:cNvSpPr txBox="1"/>
          <p:nvPr>
            <p:ph idx="4" type="subTitle"/>
          </p:nvPr>
        </p:nvSpPr>
        <p:spPr>
          <a:xfrm>
            <a:off x="1028700" y="7079875"/>
            <a:ext cx="6615900" cy="2178900"/>
          </a:xfrm>
          <a:prstGeom prst="rect">
            <a:avLst/>
          </a:prstGeom>
        </p:spPr>
        <p:txBody>
          <a:bodyPr anchorCtr="0" anchor="t" bIns="0" lIns="0" spcFirstLastPara="1" rIns="0" wrap="square" tIns="0">
            <a:noAutofit/>
          </a:bodyPr>
          <a:lstStyle>
            <a:lvl1pPr lvl="0">
              <a:spcBef>
                <a:spcPts val="640"/>
              </a:spcBef>
              <a:spcAft>
                <a:spcPts val="0"/>
              </a:spcAft>
              <a:buSzPts val="8000"/>
              <a:buNone/>
              <a:defRPr/>
            </a:lvl1pPr>
            <a:lvl2pPr lvl="1">
              <a:spcBef>
                <a:spcPts val="560"/>
              </a:spcBef>
              <a:spcAft>
                <a:spcPts val="0"/>
              </a:spcAft>
              <a:buSzPts val="27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grpSp>
        <p:nvGrpSpPr>
          <p:cNvPr id="27" name="Google Shape;27;p4"/>
          <p:cNvGrpSpPr/>
          <p:nvPr/>
        </p:nvGrpSpPr>
        <p:grpSpPr>
          <a:xfrm>
            <a:off x="7882572" y="847873"/>
            <a:ext cx="9376824" cy="8410893"/>
            <a:chOff x="0" y="-47625"/>
            <a:chExt cx="2469600" cy="2215200"/>
          </a:xfrm>
        </p:grpSpPr>
        <p:sp>
          <p:nvSpPr>
            <p:cNvPr id="28" name="Google Shape;28;p4"/>
            <p:cNvSpPr/>
            <p:nvPr/>
          </p:nvSpPr>
          <p:spPr>
            <a:xfrm>
              <a:off x="0" y="0"/>
              <a:ext cx="2469591" cy="2167467"/>
            </a:xfrm>
            <a:custGeom>
              <a:rect b="b" l="l" r="r" t="t"/>
              <a:pathLst>
                <a:path extrusionOk="0" h="2167467" w="2469591">
                  <a:moveTo>
                    <a:pt x="42108" y="0"/>
                  </a:moveTo>
                  <a:lnTo>
                    <a:pt x="2427483" y="0"/>
                  </a:lnTo>
                  <a:cubicBezTo>
                    <a:pt x="2450738" y="0"/>
                    <a:pt x="2469591" y="18853"/>
                    <a:pt x="2469591" y="42108"/>
                  </a:cubicBezTo>
                  <a:lnTo>
                    <a:pt x="2469591" y="2125358"/>
                  </a:lnTo>
                  <a:cubicBezTo>
                    <a:pt x="2469591" y="2136526"/>
                    <a:pt x="2465155" y="2147237"/>
                    <a:pt x="2457258" y="2155134"/>
                  </a:cubicBezTo>
                  <a:cubicBezTo>
                    <a:pt x="2449361" y="2163030"/>
                    <a:pt x="2438650" y="2167467"/>
                    <a:pt x="2427483" y="2167467"/>
                  </a:cubicBezTo>
                  <a:lnTo>
                    <a:pt x="42108" y="2167467"/>
                  </a:lnTo>
                  <a:cubicBezTo>
                    <a:pt x="30940" y="2167467"/>
                    <a:pt x="20230" y="2163030"/>
                    <a:pt x="12333" y="2155134"/>
                  </a:cubicBezTo>
                  <a:cubicBezTo>
                    <a:pt x="4436" y="2147237"/>
                    <a:pt x="0" y="2136526"/>
                    <a:pt x="0" y="2125358"/>
                  </a:cubicBezTo>
                  <a:lnTo>
                    <a:pt x="0" y="42108"/>
                  </a:lnTo>
                  <a:cubicBezTo>
                    <a:pt x="0" y="30940"/>
                    <a:pt x="4436" y="20230"/>
                    <a:pt x="12333" y="12333"/>
                  </a:cubicBezTo>
                  <a:cubicBezTo>
                    <a:pt x="20230" y="4436"/>
                    <a:pt x="30940" y="0"/>
                    <a:pt x="42108"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nvSpPr>
          <p:spPr>
            <a:xfrm>
              <a:off x="0" y="-47625"/>
              <a:ext cx="2469600" cy="22152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 name="Google Shape;30;p4"/>
          <p:cNvSpPr txBox="1"/>
          <p:nvPr>
            <p:ph idx="5" type="body"/>
          </p:nvPr>
        </p:nvSpPr>
        <p:spPr>
          <a:xfrm>
            <a:off x="8572500" y="1613650"/>
            <a:ext cx="8189400" cy="544500"/>
          </a:xfrm>
          <a:prstGeom prst="rect">
            <a:avLst/>
          </a:prstGeom>
        </p:spPr>
        <p:txBody>
          <a:bodyPr anchorCtr="0" anchor="t" bIns="0" lIns="0" spcFirstLastPara="1" rIns="0" wrap="square" tIns="0">
            <a:noAutofit/>
          </a:bodyPr>
          <a:lstStyle>
            <a:lvl1pPr indent="-400050" lvl="0" marL="457200">
              <a:spcBef>
                <a:spcPts val="640"/>
              </a:spcBef>
              <a:spcAft>
                <a:spcPts val="0"/>
              </a:spcAft>
              <a:buClr>
                <a:srgbClr val="FAF0CA"/>
              </a:buClr>
              <a:buSzPts val="2700"/>
              <a:buChar char="•"/>
              <a:defRPr sz="2700">
                <a:solidFill>
                  <a:srgbClr val="FAF0CA"/>
                </a:solidFill>
              </a:defRPr>
            </a:lvl1pPr>
            <a:lvl2pPr indent="-400050" lvl="1" marL="914400">
              <a:spcBef>
                <a:spcPts val="560"/>
              </a:spcBef>
              <a:spcAft>
                <a:spcPts val="0"/>
              </a:spcAft>
              <a:buClr>
                <a:srgbClr val="FAF0CA"/>
              </a:buClr>
              <a:buSzPts val="2700"/>
              <a:buChar char="–"/>
              <a:defRPr b="1">
                <a:solidFill>
                  <a:srgbClr val="FAF0CA"/>
                </a:solidFill>
              </a:defRPr>
            </a:lvl2pPr>
            <a:lvl3pPr indent="-400050" lvl="2" marL="1371600">
              <a:spcBef>
                <a:spcPts val="480"/>
              </a:spcBef>
              <a:spcAft>
                <a:spcPts val="0"/>
              </a:spcAft>
              <a:buClr>
                <a:srgbClr val="FAF0CA"/>
              </a:buClr>
              <a:buSzPts val="2700"/>
              <a:buChar char="•"/>
              <a:defRPr b="1" sz="2700">
                <a:solidFill>
                  <a:srgbClr val="FAF0CA"/>
                </a:solidFill>
              </a:defRPr>
            </a:lvl3pPr>
            <a:lvl4pPr indent="-400050" lvl="3" marL="1828800">
              <a:spcBef>
                <a:spcPts val="400"/>
              </a:spcBef>
              <a:spcAft>
                <a:spcPts val="0"/>
              </a:spcAft>
              <a:buClr>
                <a:srgbClr val="FAF0CA"/>
              </a:buClr>
              <a:buSzPts val="2700"/>
              <a:buChar char="–"/>
              <a:defRPr sz="2700">
                <a:solidFill>
                  <a:srgbClr val="FAF0CA"/>
                </a:solidFill>
              </a:defRPr>
            </a:lvl4pPr>
            <a:lvl5pPr indent="-400050" lvl="4" marL="22860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1" name="Google Shape;31;p4"/>
          <p:cNvSpPr txBox="1"/>
          <p:nvPr>
            <p:ph idx="6" type="body"/>
          </p:nvPr>
        </p:nvSpPr>
        <p:spPr>
          <a:xfrm>
            <a:off x="8592600" y="2158150"/>
            <a:ext cx="8149200" cy="242100"/>
          </a:xfrm>
          <a:prstGeom prst="rect">
            <a:avLst/>
          </a:prstGeom>
        </p:spPr>
        <p:txBody>
          <a:bodyPr anchorCtr="0" anchor="t" bIns="0" lIns="0" spcFirstLastPara="1" rIns="0" wrap="square" tIns="0">
            <a:noAutofit/>
          </a:bodyPr>
          <a:lstStyle>
            <a:lvl1pPr indent="-361950" lvl="0" marL="457200">
              <a:spcBef>
                <a:spcPts val="640"/>
              </a:spcBef>
              <a:spcAft>
                <a:spcPts val="0"/>
              </a:spcAft>
              <a:buClr>
                <a:schemeClr val="lt1"/>
              </a:buClr>
              <a:buSzPts val="2100"/>
              <a:buChar char="•"/>
              <a:defRPr b="0" sz="2100">
                <a:solidFill>
                  <a:schemeClr val="lt1"/>
                </a:solidFill>
              </a:defRPr>
            </a:lvl1pPr>
            <a:lvl2pPr indent="-361950" lvl="1" marL="914400">
              <a:spcBef>
                <a:spcPts val="560"/>
              </a:spcBef>
              <a:spcAft>
                <a:spcPts val="0"/>
              </a:spcAft>
              <a:buClr>
                <a:schemeClr val="lt1"/>
              </a:buClr>
              <a:buSzPts val="2100"/>
              <a:buChar char="–"/>
              <a:defRPr sz="2100">
                <a:solidFill>
                  <a:schemeClr val="lt1"/>
                </a:solidFill>
              </a:defRPr>
            </a:lvl2pPr>
            <a:lvl3pPr indent="-361950" lvl="2" marL="1371600">
              <a:spcBef>
                <a:spcPts val="480"/>
              </a:spcBef>
              <a:spcAft>
                <a:spcPts val="0"/>
              </a:spcAft>
              <a:buClr>
                <a:schemeClr val="lt1"/>
              </a:buClr>
              <a:buSzPts val="2100"/>
              <a:buChar char="•"/>
              <a:defRPr>
                <a:solidFill>
                  <a:schemeClr val="lt1"/>
                </a:solidFill>
              </a:defRPr>
            </a:lvl3pPr>
            <a:lvl4pPr indent="-361950" lvl="3" marL="1828800">
              <a:spcBef>
                <a:spcPts val="400"/>
              </a:spcBef>
              <a:spcAft>
                <a:spcPts val="0"/>
              </a:spcAft>
              <a:buClr>
                <a:schemeClr val="lt1"/>
              </a:buClr>
              <a:buSzPts val="2100"/>
              <a:buChar char="–"/>
              <a:defRPr b="0" sz="2100">
                <a:solidFill>
                  <a:schemeClr val="lt1"/>
                </a:solidFill>
              </a:defRPr>
            </a:lvl4pPr>
            <a:lvl5pPr indent="-361950" lvl="4" marL="22860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
        <p:nvSpPr>
          <p:cNvPr id="32" name="Google Shape;32;p4"/>
          <p:cNvSpPr txBox="1"/>
          <p:nvPr>
            <p:ph idx="7" type="body"/>
          </p:nvPr>
        </p:nvSpPr>
        <p:spPr>
          <a:xfrm>
            <a:off x="8476288" y="3418838"/>
            <a:ext cx="8189400" cy="544500"/>
          </a:xfrm>
          <a:prstGeom prst="rect">
            <a:avLst/>
          </a:prstGeom>
        </p:spPr>
        <p:txBody>
          <a:bodyPr anchorCtr="0" anchor="t" bIns="0" lIns="0" spcFirstLastPara="1" rIns="0" wrap="square" tIns="0">
            <a:noAutofit/>
          </a:bodyPr>
          <a:lstStyle>
            <a:lvl1pPr indent="-400050" lvl="0" marL="457200" rtl="0">
              <a:spcBef>
                <a:spcPts val="640"/>
              </a:spcBef>
              <a:spcAft>
                <a:spcPts val="0"/>
              </a:spcAft>
              <a:buClr>
                <a:srgbClr val="FAF0CA"/>
              </a:buClr>
              <a:buSzPts val="2700"/>
              <a:buChar char="•"/>
              <a:defRPr sz="2700">
                <a:solidFill>
                  <a:srgbClr val="FAF0CA"/>
                </a:solidFill>
              </a:defRPr>
            </a:lvl1pPr>
            <a:lvl2pPr indent="-400050" lvl="1" marL="914400" rtl="0">
              <a:spcBef>
                <a:spcPts val="560"/>
              </a:spcBef>
              <a:spcAft>
                <a:spcPts val="0"/>
              </a:spcAft>
              <a:buClr>
                <a:srgbClr val="FAF0CA"/>
              </a:buClr>
              <a:buSzPts val="2700"/>
              <a:buChar char="–"/>
              <a:defRPr b="1">
                <a:solidFill>
                  <a:srgbClr val="FAF0CA"/>
                </a:solidFill>
              </a:defRPr>
            </a:lvl2pPr>
            <a:lvl3pPr indent="-400050" lvl="2" marL="1371600" rtl="0">
              <a:spcBef>
                <a:spcPts val="480"/>
              </a:spcBef>
              <a:spcAft>
                <a:spcPts val="0"/>
              </a:spcAft>
              <a:buClr>
                <a:srgbClr val="FAF0CA"/>
              </a:buClr>
              <a:buSzPts val="2700"/>
              <a:buChar char="•"/>
              <a:defRPr b="1" sz="2700">
                <a:solidFill>
                  <a:srgbClr val="FAF0CA"/>
                </a:solidFill>
              </a:defRPr>
            </a:lvl3pPr>
            <a:lvl4pPr indent="-400050" lvl="3" marL="1828800" rtl="0">
              <a:spcBef>
                <a:spcPts val="400"/>
              </a:spcBef>
              <a:spcAft>
                <a:spcPts val="0"/>
              </a:spcAft>
              <a:buClr>
                <a:srgbClr val="FAF0CA"/>
              </a:buClr>
              <a:buSzPts val="2700"/>
              <a:buChar char="–"/>
              <a:defRPr sz="2700">
                <a:solidFill>
                  <a:srgbClr val="FAF0CA"/>
                </a:solidFill>
              </a:defRPr>
            </a:lvl4pPr>
            <a:lvl5pPr indent="-400050" lvl="4" marL="22860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3" name="Google Shape;33;p4"/>
          <p:cNvSpPr txBox="1"/>
          <p:nvPr>
            <p:ph idx="8" type="body"/>
          </p:nvPr>
        </p:nvSpPr>
        <p:spPr>
          <a:xfrm>
            <a:off x="8496388" y="3963338"/>
            <a:ext cx="8149200" cy="242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b="0" sz="2100">
                <a:solidFill>
                  <a:schemeClr val="lt1"/>
                </a:solidFill>
              </a:defRPr>
            </a:lvl1pPr>
            <a:lvl2pPr indent="-361950" lvl="1" marL="914400" rtl="0">
              <a:spcBef>
                <a:spcPts val="560"/>
              </a:spcBef>
              <a:spcAft>
                <a:spcPts val="0"/>
              </a:spcAft>
              <a:buClr>
                <a:schemeClr val="lt1"/>
              </a:buClr>
              <a:buSzPts val="2100"/>
              <a:buChar char="–"/>
              <a:defRPr sz="2100">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b="0" sz="2100">
                <a:solidFill>
                  <a:schemeClr val="lt1"/>
                </a:solidFill>
              </a:defRPr>
            </a:lvl4pPr>
            <a:lvl5pPr indent="-361950" lvl="4" marL="22860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
        <p:nvSpPr>
          <p:cNvPr id="34" name="Google Shape;34;p4"/>
          <p:cNvSpPr txBox="1"/>
          <p:nvPr>
            <p:ph idx="9" type="body"/>
          </p:nvPr>
        </p:nvSpPr>
        <p:spPr>
          <a:xfrm>
            <a:off x="8476288" y="5380413"/>
            <a:ext cx="8189400" cy="544500"/>
          </a:xfrm>
          <a:prstGeom prst="rect">
            <a:avLst/>
          </a:prstGeom>
        </p:spPr>
        <p:txBody>
          <a:bodyPr anchorCtr="0" anchor="t" bIns="0" lIns="0" spcFirstLastPara="1" rIns="0" wrap="square" tIns="0">
            <a:noAutofit/>
          </a:bodyPr>
          <a:lstStyle>
            <a:lvl1pPr indent="-400050" lvl="0" marL="457200" rtl="0">
              <a:spcBef>
                <a:spcPts val="640"/>
              </a:spcBef>
              <a:spcAft>
                <a:spcPts val="0"/>
              </a:spcAft>
              <a:buClr>
                <a:srgbClr val="FAF0CA"/>
              </a:buClr>
              <a:buSzPts val="2700"/>
              <a:buChar char="•"/>
              <a:defRPr sz="2700">
                <a:solidFill>
                  <a:srgbClr val="FAF0CA"/>
                </a:solidFill>
              </a:defRPr>
            </a:lvl1pPr>
            <a:lvl2pPr indent="-400050" lvl="1" marL="914400" rtl="0">
              <a:spcBef>
                <a:spcPts val="560"/>
              </a:spcBef>
              <a:spcAft>
                <a:spcPts val="0"/>
              </a:spcAft>
              <a:buClr>
                <a:srgbClr val="FAF0CA"/>
              </a:buClr>
              <a:buSzPts val="2700"/>
              <a:buChar char="–"/>
              <a:defRPr b="1">
                <a:solidFill>
                  <a:srgbClr val="FAF0CA"/>
                </a:solidFill>
              </a:defRPr>
            </a:lvl2pPr>
            <a:lvl3pPr indent="-400050" lvl="2" marL="1371600" rtl="0">
              <a:spcBef>
                <a:spcPts val="480"/>
              </a:spcBef>
              <a:spcAft>
                <a:spcPts val="0"/>
              </a:spcAft>
              <a:buClr>
                <a:srgbClr val="FAF0CA"/>
              </a:buClr>
              <a:buSzPts val="2700"/>
              <a:buChar char="•"/>
              <a:defRPr b="1" sz="2700">
                <a:solidFill>
                  <a:srgbClr val="FAF0CA"/>
                </a:solidFill>
              </a:defRPr>
            </a:lvl3pPr>
            <a:lvl4pPr indent="-400050" lvl="3" marL="1828800" rtl="0">
              <a:spcBef>
                <a:spcPts val="400"/>
              </a:spcBef>
              <a:spcAft>
                <a:spcPts val="0"/>
              </a:spcAft>
              <a:buClr>
                <a:srgbClr val="FAF0CA"/>
              </a:buClr>
              <a:buSzPts val="2700"/>
              <a:buChar char="–"/>
              <a:defRPr sz="2700">
                <a:solidFill>
                  <a:srgbClr val="FAF0CA"/>
                </a:solidFill>
              </a:defRPr>
            </a:lvl4pPr>
            <a:lvl5pPr indent="-400050" lvl="4" marL="22860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5" name="Google Shape;35;p4"/>
          <p:cNvSpPr txBox="1"/>
          <p:nvPr>
            <p:ph idx="13" type="body"/>
          </p:nvPr>
        </p:nvSpPr>
        <p:spPr>
          <a:xfrm>
            <a:off x="8496388" y="5924913"/>
            <a:ext cx="8149200" cy="242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b="0" sz="2100">
                <a:solidFill>
                  <a:schemeClr val="lt1"/>
                </a:solidFill>
              </a:defRPr>
            </a:lvl1pPr>
            <a:lvl2pPr indent="-361950" lvl="1" marL="914400" rtl="0">
              <a:spcBef>
                <a:spcPts val="560"/>
              </a:spcBef>
              <a:spcAft>
                <a:spcPts val="0"/>
              </a:spcAft>
              <a:buClr>
                <a:schemeClr val="lt1"/>
              </a:buClr>
              <a:buSzPts val="2100"/>
              <a:buChar char="–"/>
              <a:defRPr sz="2100">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b="0" sz="2100">
                <a:solidFill>
                  <a:schemeClr val="lt1"/>
                </a:solidFill>
              </a:defRPr>
            </a:lvl4pPr>
            <a:lvl5pPr indent="-361950" lvl="4" marL="22860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
        <p:nvSpPr>
          <p:cNvPr id="36" name="Google Shape;36;p4"/>
          <p:cNvSpPr txBox="1"/>
          <p:nvPr>
            <p:ph idx="14" type="body"/>
          </p:nvPr>
        </p:nvSpPr>
        <p:spPr>
          <a:xfrm>
            <a:off x="8476300" y="7342000"/>
            <a:ext cx="8189400" cy="544500"/>
          </a:xfrm>
          <a:prstGeom prst="rect">
            <a:avLst/>
          </a:prstGeom>
        </p:spPr>
        <p:txBody>
          <a:bodyPr anchorCtr="0" anchor="t" bIns="0" lIns="0" spcFirstLastPara="1" rIns="0" wrap="square" tIns="0">
            <a:noAutofit/>
          </a:bodyPr>
          <a:lstStyle>
            <a:lvl1pPr indent="-400050" lvl="0" marL="457200" rtl="0">
              <a:spcBef>
                <a:spcPts val="640"/>
              </a:spcBef>
              <a:spcAft>
                <a:spcPts val="0"/>
              </a:spcAft>
              <a:buClr>
                <a:srgbClr val="FAF0CA"/>
              </a:buClr>
              <a:buSzPts val="2700"/>
              <a:buChar char="•"/>
              <a:defRPr sz="2700">
                <a:solidFill>
                  <a:srgbClr val="FAF0CA"/>
                </a:solidFill>
              </a:defRPr>
            </a:lvl1pPr>
            <a:lvl2pPr indent="-400050" lvl="1" marL="914400" rtl="0">
              <a:spcBef>
                <a:spcPts val="560"/>
              </a:spcBef>
              <a:spcAft>
                <a:spcPts val="0"/>
              </a:spcAft>
              <a:buClr>
                <a:srgbClr val="FAF0CA"/>
              </a:buClr>
              <a:buSzPts val="2700"/>
              <a:buChar char="–"/>
              <a:defRPr b="1">
                <a:solidFill>
                  <a:srgbClr val="FAF0CA"/>
                </a:solidFill>
              </a:defRPr>
            </a:lvl2pPr>
            <a:lvl3pPr indent="-400050" lvl="2" marL="1371600" rtl="0">
              <a:spcBef>
                <a:spcPts val="480"/>
              </a:spcBef>
              <a:spcAft>
                <a:spcPts val="0"/>
              </a:spcAft>
              <a:buClr>
                <a:srgbClr val="FAF0CA"/>
              </a:buClr>
              <a:buSzPts val="2700"/>
              <a:buChar char="•"/>
              <a:defRPr b="1" sz="2700">
                <a:solidFill>
                  <a:srgbClr val="FAF0CA"/>
                </a:solidFill>
              </a:defRPr>
            </a:lvl3pPr>
            <a:lvl4pPr indent="-400050" lvl="3" marL="1828800" rtl="0">
              <a:spcBef>
                <a:spcPts val="400"/>
              </a:spcBef>
              <a:spcAft>
                <a:spcPts val="0"/>
              </a:spcAft>
              <a:buClr>
                <a:srgbClr val="FAF0CA"/>
              </a:buClr>
              <a:buSzPts val="2700"/>
              <a:buChar char="–"/>
              <a:defRPr sz="2700">
                <a:solidFill>
                  <a:srgbClr val="FAF0CA"/>
                </a:solidFill>
              </a:defRPr>
            </a:lvl4pPr>
            <a:lvl5pPr indent="-400050" lvl="4" marL="22860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5pPr>
            <a:lvl6pPr indent="-400050" lvl="5" marL="27432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6pPr>
            <a:lvl7pPr indent="-400050" lvl="6" marL="32004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7pPr>
            <a:lvl8pPr indent="-400050" lvl="7" marL="36576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8pPr>
            <a:lvl9pPr indent="-400050" lvl="8" marL="4114800" rtl="0">
              <a:spcBef>
                <a:spcPts val="400"/>
              </a:spcBef>
              <a:spcAft>
                <a:spcPts val="0"/>
              </a:spcAft>
              <a:buClr>
                <a:srgbClr val="FAF0CA"/>
              </a:buClr>
              <a:buSzPts val="2700"/>
              <a:buFont typeface="Inter"/>
              <a:buChar char="•"/>
              <a:defRPr b="1" sz="2700">
                <a:solidFill>
                  <a:srgbClr val="FAF0CA"/>
                </a:solidFill>
                <a:latin typeface="Inter"/>
                <a:ea typeface="Inter"/>
                <a:cs typeface="Inter"/>
                <a:sym typeface="Inter"/>
              </a:defRPr>
            </a:lvl9pPr>
          </a:lstStyle>
          <a:p/>
        </p:txBody>
      </p:sp>
      <p:sp>
        <p:nvSpPr>
          <p:cNvPr id="37" name="Google Shape;37;p4"/>
          <p:cNvSpPr txBox="1"/>
          <p:nvPr>
            <p:ph idx="15" type="body"/>
          </p:nvPr>
        </p:nvSpPr>
        <p:spPr>
          <a:xfrm>
            <a:off x="8496400" y="7886500"/>
            <a:ext cx="8149200" cy="242100"/>
          </a:xfrm>
          <a:prstGeom prst="rect">
            <a:avLst/>
          </a:prstGeom>
        </p:spPr>
        <p:txBody>
          <a:bodyPr anchorCtr="0" anchor="t" bIns="0" lIns="0" spcFirstLastPara="1" rIns="0" wrap="square" tIns="0">
            <a:noAutofit/>
          </a:bodyPr>
          <a:lstStyle>
            <a:lvl1pPr indent="-361950" lvl="0" marL="457200" rtl="0">
              <a:spcBef>
                <a:spcPts val="640"/>
              </a:spcBef>
              <a:spcAft>
                <a:spcPts val="0"/>
              </a:spcAft>
              <a:buClr>
                <a:schemeClr val="lt1"/>
              </a:buClr>
              <a:buSzPts val="2100"/>
              <a:buChar char="•"/>
              <a:defRPr b="0" sz="2100">
                <a:solidFill>
                  <a:schemeClr val="lt1"/>
                </a:solidFill>
              </a:defRPr>
            </a:lvl1pPr>
            <a:lvl2pPr indent="-361950" lvl="1" marL="914400" rtl="0">
              <a:spcBef>
                <a:spcPts val="560"/>
              </a:spcBef>
              <a:spcAft>
                <a:spcPts val="0"/>
              </a:spcAft>
              <a:buClr>
                <a:schemeClr val="lt1"/>
              </a:buClr>
              <a:buSzPts val="2100"/>
              <a:buChar char="–"/>
              <a:defRPr sz="2100">
                <a:solidFill>
                  <a:schemeClr val="lt1"/>
                </a:solidFill>
              </a:defRPr>
            </a:lvl2pPr>
            <a:lvl3pPr indent="-361950" lvl="2" marL="1371600" rtl="0">
              <a:spcBef>
                <a:spcPts val="480"/>
              </a:spcBef>
              <a:spcAft>
                <a:spcPts val="0"/>
              </a:spcAft>
              <a:buClr>
                <a:schemeClr val="lt1"/>
              </a:buClr>
              <a:buSzPts val="2100"/>
              <a:buChar char="•"/>
              <a:defRPr>
                <a:solidFill>
                  <a:schemeClr val="lt1"/>
                </a:solidFill>
              </a:defRPr>
            </a:lvl3pPr>
            <a:lvl4pPr indent="-361950" lvl="3" marL="1828800" rtl="0">
              <a:spcBef>
                <a:spcPts val="400"/>
              </a:spcBef>
              <a:spcAft>
                <a:spcPts val="0"/>
              </a:spcAft>
              <a:buClr>
                <a:schemeClr val="lt1"/>
              </a:buClr>
              <a:buSzPts val="2100"/>
              <a:buChar char="–"/>
              <a:defRPr b="0" sz="2100">
                <a:solidFill>
                  <a:schemeClr val="lt1"/>
                </a:solidFill>
              </a:defRPr>
            </a:lvl4pPr>
            <a:lvl5pPr indent="-361950" lvl="4" marL="22860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rtl="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5041D"/>
        </a:solidFill>
      </p:bgPr>
    </p:bg>
    <p:spTree>
      <p:nvGrpSpPr>
        <p:cNvPr id="38" name="Shape 38"/>
        <p:cNvGrpSpPr/>
        <p:nvPr/>
      </p:nvGrpSpPr>
      <p:grpSpPr>
        <a:xfrm>
          <a:off x="0" y="0"/>
          <a:ext cx="0" cy="0"/>
          <a:chOff x="0" y="0"/>
          <a:chExt cx="0" cy="0"/>
        </a:xfrm>
      </p:grpSpPr>
      <p:sp>
        <p:nvSpPr>
          <p:cNvPr id="39" name="Google Shape;39;p5"/>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Clr>
                <a:srgbClr val="FAF0CA"/>
              </a:buClr>
              <a:buSzPts val="1500"/>
              <a:buChar char="•"/>
              <a:defRPr sz="1500">
                <a:solidFill>
                  <a:srgbClr val="FAF0CA"/>
                </a:solidFill>
              </a:defRPr>
            </a:lvl1pPr>
            <a:lvl2pPr indent="-323850" lvl="1" marL="914400" rtl="0">
              <a:spcBef>
                <a:spcPts val="560"/>
              </a:spcBef>
              <a:spcAft>
                <a:spcPts val="0"/>
              </a:spcAft>
              <a:buClr>
                <a:srgbClr val="FAF0CA"/>
              </a:buClr>
              <a:buSzPts val="1500"/>
              <a:buChar char="–"/>
              <a:defRPr b="1" sz="1500">
                <a:solidFill>
                  <a:srgbClr val="FAF0CA"/>
                </a:solidFill>
              </a:defRPr>
            </a:lvl2pPr>
            <a:lvl3pPr indent="-323850" lvl="2" marL="1371600" rtl="0">
              <a:spcBef>
                <a:spcPts val="480"/>
              </a:spcBef>
              <a:spcAft>
                <a:spcPts val="0"/>
              </a:spcAft>
              <a:buClr>
                <a:srgbClr val="FAF0CA"/>
              </a:buClr>
              <a:buSzPts val="1500"/>
              <a:buChar char="•"/>
              <a:defRPr b="1" sz="1500">
                <a:solidFill>
                  <a:srgbClr val="FAF0CA"/>
                </a:solidFill>
              </a:defRPr>
            </a:lvl3pPr>
            <a:lvl4pPr indent="-323850" lvl="3" marL="1828800" rtl="0">
              <a:spcBef>
                <a:spcPts val="400"/>
              </a:spcBef>
              <a:spcAft>
                <a:spcPts val="0"/>
              </a:spcAft>
              <a:buClr>
                <a:srgbClr val="FAF0CA"/>
              </a:buClr>
              <a:buSzPts val="1500"/>
              <a:buChar char="–"/>
              <a:defRPr>
                <a:solidFill>
                  <a:srgbClr val="FAF0CA"/>
                </a:solidFill>
              </a:defRPr>
            </a:lvl4pPr>
            <a:lvl5pPr indent="-323850" lvl="4" marL="22860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40" name="Google Shape;40;p5"/>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Clr>
                <a:srgbClr val="FAF0CA"/>
              </a:buClr>
              <a:buSzPts val="1500"/>
              <a:buChar char="•"/>
              <a:defRPr sz="1500">
                <a:solidFill>
                  <a:srgbClr val="FAF0CA"/>
                </a:solidFill>
              </a:defRPr>
            </a:lvl1pPr>
            <a:lvl2pPr indent="-323850" lvl="1" marL="914400" rtl="0" algn="ctr">
              <a:spcBef>
                <a:spcPts val="560"/>
              </a:spcBef>
              <a:spcAft>
                <a:spcPts val="0"/>
              </a:spcAft>
              <a:buClr>
                <a:srgbClr val="FAF0CA"/>
              </a:buClr>
              <a:buSzPts val="1500"/>
              <a:buChar char="–"/>
              <a:defRPr b="1" sz="1500">
                <a:solidFill>
                  <a:srgbClr val="FAF0CA"/>
                </a:solidFill>
              </a:defRPr>
            </a:lvl2pPr>
            <a:lvl3pPr indent="-323850" lvl="2" marL="1371600" rtl="0" algn="ctr">
              <a:spcBef>
                <a:spcPts val="480"/>
              </a:spcBef>
              <a:spcAft>
                <a:spcPts val="0"/>
              </a:spcAft>
              <a:buClr>
                <a:srgbClr val="FAF0CA"/>
              </a:buClr>
              <a:buSzPts val="1500"/>
              <a:buChar char="•"/>
              <a:defRPr b="1" sz="1500">
                <a:solidFill>
                  <a:srgbClr val="FAF0CA"/>
                </a:solidFill>
              </a:defRPr>
            </a:lvl3pPr>
            <a:lvl4pPr indent="-323850" lvl="3" marL="1828800" rtl="0" algn="ctr">
              <a:spcBef>
                <a:spcPts val="400"/>
              </a:spcBef>
              <a:spcAft>
                <a:spcPts val="0"/>
              </a:spcAft>
              <a:buClr>
                <a:srgbClr val="FAF0CA"/>
              </a:buClr>
              <a:buSzPts val="1500"/>
              <a:buChar char="–"/>
              <a:defRPr>
                <a:solidFill>
                  <a:srgbClr val="FAF0CA"/>
                </a:solidFill>
              </a:defRPr>
            </a:lvl4pPr>
            <a:lvl5pPr indent="-323850" lvl="4" marL="22860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41" name="Google Shape;41;p5"/>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Clr>
                <a:srgbClr val="FAF0CA"/>
              </a:buClr>
              <a:buSzPts val="1500"/>
              <a:buChar char="•"/>
              <a:defRPr sz="1500">
                <a:solidFill>
                  <a:srgbClr val="FAF0CA"/>
                </a:solidFill>
              </a:defRPr>
            </a:lvl1pPr>
            <a:lvl2pPr indent="-323850" lvl="1" marL="914400" rtl="0" algn="r">
              <a:spcBef>
                <a:spcPts val="560"/>
              </a:spcBef>
              <a:spcAft>
                <a:spcPts val="0"/>
              </a:spcAft>
              <a:buClr>
                <a:srgbClr val="FAF0CA"/>
              </a:buClr>
              <a:buSzPts val="1500"/>
              <a:buChar char="–"/>
              <a:defRPr b="1" sz="1500">
                <a:solidFill>
                  <a:srgbClr val="FAF0CA"/>
                </a:solidFill>
              </a:defRPr>
            </a:lvl2pPr>
            <a:lvl3pPr indent="-323850" lvl="2" marL="1371600" rtl="0" algn="r">
              <a:spcBef>
                <a:spcPts val="480"/>
              </a:spcBef>
              <a:spcAft>
                <a:spcPts val="0"/>
              </a:spcAft>
              <a:buClr>
                <a:srgbClr val="FAF0CA"/>
              </a:buClr>
              <a:buSzPts val="1500"/>
              <a:buChar char="•"/>
              <a:defRPr b="1" sz="1500">
                <a:solidFill>
                  <a:srgbClr val="FAF0CA"/>
                </a:solidFill>
              </a:defRPr>
            </a:lvl3pPr>
            <a:lvl4pPr indent="-323850" lvl="3" marL="1828800" rtl="0" algn="r">
              <a:spcBef>
                <a:spcPts val="400"/>
              </a:spcBef>
              <a:spcAft>
                <a:spcPts val="0"/>
              </a:spcAft>
              <a:buClr>
                <a:srgbClr val="FAF0CA"/>
              </a:buClr>
              <a:buSzPts val="1500"/>
              <a:buChar char="–"/>
              <a:defRPr>
                <a:solidFill>
                  <a:srgbClr val="FAF0CA"/>
                </a:solidFill>
              </a:defRPr>
            </a:lvl4pPr>
            <a:lvl5pPr indent="-323850" lvl="4" marL="22860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pic>
        <p:nvPicPr>
          <p:cNvPr id="42" name="Google Shape;42;p5"/>
          <p:cNvPicPr preferRelativeResize="0"/>
          <p:nvPr/>
        </p:nvPicPr>
        <p:blipFill>
          <a:blip r:embed="rId2">
            <a:alphaModFix/>
          </a:blip>
          <a:stretch>
            <a:fillRect/>
          </a:stretch>
        </p:blipFill>
        <p:spPr>
          <a:xfrm>
            <a:off x="5179275" y="887418"/>
            <a:ext cx="7929449" cy="8946080"/>
          </a:xfrm>
          <a:prstGeom prst="rect">
            <a:avLst/>
          </a:prstGeom>
          <a:noFill/>
          <a:ln>
            <a:noFill/>
          </a:ln>
        </p:spPr>
      </p:pic>
      <p:sp>
        <p:nvSpPr>
          <p:cNvPr id="43" name="Google Shape;43;p5"/>
          <p:cNvSpPr txBox="1"/>
          <p:nvPr>
            <p:ph type="title"/>
          </p:nvPr>
        </p:nvSpPr>
        <p:spPr>
          <a:xfrm>
            <a:off x="1028700" y="3186950"/>
            <a:ext cx="16744800" cy="3529800"/>
          </a:xfrm>
          <a:prstGeom prst="rect">
            <a:avLst/>
          </a:prstGeom>
        </p:spPr>
        <p:txBody>
          <a:bodyPr anchorCtr="0" anchor="ctr" bIns="0" lIns="0" spcFirstLastPara="1" rIns="0" wrap="square" tIns="0">
            <a:noAutofit/>
          </a:bodyPr>
          <a:lstStyle>
            <a:lvl1pPr lvl="0" algn="ctr">
              <a:spcBef>
                <a:spcPts val="0"/>
              </a:spcBef>
              <a:spcAft>
                <a:spcPts val="0"/>
              </a:spcAft>
              <a:buClr>
                <a:srgbClr val="FAF0CA"/>
              </a:buClr>
              <a:buSzPts val="14000"/>
              <a:buNone/>
              <a:defRPr>
                <a:solidFill>
                  <a:srgbClr val="FAF0CA"/>
                </a:solidFill>
              </a:defRPr>
            </a:lvl1pPr>
            <a:lvl2pPr lvl="1" algn="ctr">
              <a:spcBef>
                <a:spcPts val="0"/>
              </a:spcBef>
              <a:spcAft>
                <a:spcPts val="0"/>
              </a:spcAft>
              <a:buClr>
                <a:srgbClr val="FAF0CA"/>
              </a:buClr>
              <a:buSzPts val="1400"/>
              <a:buNone/>
              <a:defRPr>
                <a:solidFill>
                  <a:srgbClr val="FAF0CA"/>
                </a:solidFill>
              </a:defRPr>
            </a:lvl2pPr>
            <a:lvl3pPr lvl="2" algn="ctr">
              <a:spcBef>
                <a:spcPts val="0"/>
              </a:spcBef>
              <a:spcAft>
                <a:spcPts val="0"/>
              </a:spcAft>
              <a:buClr>
                <a:srgbClr val="FAF0CA"/>
              </a:buClr>
              <a:buSzPts val="1400"/>
              <a:buNone/>
              <a:defRPr>
                <a:solidFill>
                  <a:srgbClr val="FAF0CA"/>
                </a:solidFill>
              </a:defRPr>
            </a:lvl3pPr>
            <a:lvl4pPr lvl="3" algn="ctr">
              <a:spcBef>
                <a:spcPts val="0"/>
              </a:spcBef>
              <a:spcAft>
                <a:spcPts val="0"/>
              </a:spcAft>
              <a:buClr>
                <a:srgbClr val="FAF0CA"/>
              </a:buClr>
              <a:buSzPts val="1400"/>
              <a:buNone/>
              <a:defRPr>
                <a:solidFill>
                  <a:srgbClr val="FAF0CA"/>
                </a:solidFill>
              </a:defRPr>
            </a:lvl4pPr>
            <a:lvl5pPr lvl="4" algn="ctr">
              <a:spcBef>
                <a:spcPts val="0"/>
              </a:spcBef>
              <a:spcAft>
                <a:spcPts val="0"/>
              </a:spcAft>
              <a:buClr>
                <a:srgbClr val="FAF0CA"/>
              </a:buClr>
              <a:buSzPts val="1400"/>
              <a:buNone/>
              <a:defRPr>
                <a:solidFill>
                  <a:srgbClr val="FAF0CA"/>
                </a:solidFill>
              </a:defRPr>
            </a:lvl5pPr>
            <a:lvl6pPr lvl="5" algn="ctr">
              <a:spcBef>
                <a:spcPts val="0"/>
              </a:spcBef>
              <a:spcAft>
                <a:spcPts val="0"/>
              </a:spcAft>
              <a:buClr>
                <a:srgbClr val="FAF0CA"/>
              </a:buClr>
              <a:buSzPts val="1400"/>
              <a:buNone/>
              <a:defRPr>
                <a:solidFill>
                  <a:srgbClr val="FAF0CA"/>
                </a:solidFill>
              </a:defRPr>
            </a:lvl6pPr>
            <a:lvl7pPr lvl="6" algn="ctr">
              <a:spcBef>
                <a:spcPts val="0"/>
              </a:spcBef>
              <a:spcAft>
                <a:spcPts val="0"/>
              </a:spcAft>
              <a:buClr>
                <a:srgbClr val="FAF0CA"/>
              </a:buClr>
              <a:buSzPts val="1400"/>
              <a:buNone/>
              <a:defRPr>
                <a:solidFill>
                  <a:srgbClr val="FAF0CA"/>
                </a:solidFill>
              </a:defRPr>
            </a:lvl7pPr>
            <a:lvl8pPr lvl="7" algn="ctr">
              <a:spcBef>
                <a:spcPts val="0"/>
              </a:spcBef>
              <a:spcAft>
                <a:spcPts val="0"/>
              </a:spcAft>
              <a:buClr>
                <a:srgbClr val="FAF0CA"/>
              </a:buClr>
              <a:buSzPts val="1400"/>
              <a:buNone/>
              <a:defRPr>
                <a:solidFill>
                  <a:srgbClr val="FAF0CA"/>
                </a:solidFill>
              </a:defRPr>
            </a:lvl8pPr>
            <a:lvl9pPr lvl="8" algn="ctr">
              <a:spcBef>
                <a:spcPts val="0"/>
              </a:spcBef>
              <a:spcAft>
                <a:spcPts val="0"/>
              </a:spcAft>
              <a:buClr>
                <a:srgbClr val="FAF0CA"/>
              </a:buClr>
              <a:buSzPts val="1400"/>
              <a:buNone/>
              <a:defRPr>
                <a:solidFill>
                  <a:srgbClr val="FAF0CA"/>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One" type="twoObj">
  <p:cSld name="TWO_OBJECTS">
    <p:bg>
      <p:bgPr>
        <a:solidFill>
          <a:srgbClr val="FAF0CA"/>
        </a:solidFill>
      </p:bgPr>
    </p:bg>
    <p:spTree>
      <p:nvGrpSpPr>
        <p:cNvPr id="44" name="Shape 44"/>
        <p:cNvGrpSpPr/>
        <p:nvPr/>
      </p:nvGrpSpPr>
      <p:grpSpPr>
        <a:xfrm>
          <a:off x="0" y="0"/>
          <a:ext cx="0" cy="0"/>
          <a:chOff x="0" y="0"/>
          <a:chExt cx="0" cy="0"/>
        </a:xfrm>
      </p:grpSpPr>
      <p:sp>
        <p:nvSpPr>
          <p:cNvPr id="45" name="Google Shape;45;p6"/>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46" name="Google Shape;46;p6"/>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47" name="Google Shape;47;p6"/>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pic>
        <p:nvPicPr>
          <p:cNvPr id="48" name="Google Shape;48;p6"/>
          <p:cNvPicPr preferRelativeResize="0"/>
          <p:nvPr/>
        </p:nvPicPr>
        <p:blipFill>
          <a:blip r:embed="rId2">
            <a:alphaModFix/>
          </a:blip>
          <a:stretch>
            <a:fillRect/>
          </a:stretch>
        </p:blipFill>
        <p:spPr>
          <a:xfrm>
            <a:off x="1580025" y="1041494"/>
            <a:ext cx="5069126" cy="10150881"/>
          </a:xfrm>
          <a:prstGeom prst="rect">
            <a:avLst/>
          </a:prstGeom>
          <a:noFill/>
          <a:ln>
            <a:noFill/>
          </a:ln>
        </p:spPr>
      </p:pic>
      <p:grpSp>
        <p:nvGrpSpPr>
          <p:cNvPr id="49" name="Google Shape;49;p6"/>
          <p:cNvGrpSpPr/>
          <p:nvPr/>
        </p:nvGrpSpPr>
        <p:grpSpPr>
          <a:xfrm>
            <a:off x="6970992" y="926917"/>
            <a:ext cx="10288870" cy="8331356"/>
            <a:chOff x="0" y="-47625"/>
            <a:chExt cx="1824300" cy="1477217"/>
          </a:xfrm>
        </p:grpSpPr>
        <p:sp>
          <p:nvSpPr>
            <p:cNvPr id="50" name="Google Shape;50;p6"/>
            <p:cNvSpPr/>
            <p:nvPr/>
          </p:nvSpPr>
          <p:spPr>
            <a:xfrm>
              <a:off x="0" y="0"/>
              <a:ext cx="1824195" cy="1429592"/>
            </a:xfrm>
            <a:custGeom>
              <a:rect b="b" l="l" r="r" t="t"/>
              <a:pathLst>
                <a:path extrusionOk="0" h="1429592" w="1824195">
                  <a:moveTo>
                    <a:pt x="38377" y="0"/>
                  </a:moveTo>
                  <a:lnTo>
                    <a:pt x="1785818" y="0"/>
                  </a:lnTo>
                  <a:cubicBezTo>
                    <a:pt x="1795996" y="0"/>
                    <a:pt x="1805757" y="4043"/>
                    <a:pt x="1812954" y="11240"/>
                  </a:cubicBezTo>
                  <a:cubicBezTo>
                    <a:pt x="1820151" y="18438"/>
                    <a:pt x="1824195" y="28199"/>
                    <a:pt x="1824195" y="38377"/>
                  </a:cubicBezTo>
                  <a:lnTo>
                    <a:pt x="1824195" y="1391215"/>
                  </a:lnTo>
                  <a:cubicBezTo>
                    <a:pt x="1824195" y="1401393"/>
                    <a:pt x="1820151" y="1411155"/>
                    <a:pt x="1812954" y="1418352"/>
                  </a:cubicBezTo>
                  <a:cubicBezTo>
                    <a:pt x="1805757" y="1425549"/>
                    <a:pt x="1795996" y="1429592"/>
                    <a:pt x="1785818" y="1429592"/>
                  </a:cubicBezTo>
                  <a:lnTo>
                    <a:pt x="38377" y="1429592"/>
                  </a:lnTo>
                  <a:cubicBezTo>
                    <a:pt x="28199" y="1429592"/>
                    <a:pt x="18438" y="1425549"/>
                    <a:pt x="11240" y="1418352"/>
                  </a:cubicBezTo>
                  <a:cubicBezTo>
                    <a:pt x="4043" y="1411155"/>
                    <a:pt x="0" y="1401393"/>
                    <a:pt x="0" y="1391215"/>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nvSpPr>
          <p:spPr>
            <a:xfrm>
              <a:off x="0" y="-47625"/>
              <a:ext cx="1824300" cy="14772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 name="Google Shape;52;p6"/>
          <p:cNvSpPr txBox="1"/>
          <p:nvPr>
            <p:ph idx="4" type="subTitle"/>
          </p:nvPr>
        </p:nvSpPr>
        <p:spPr>
          <a:xfrm>
            <a:off x="7463125" y="1573300"/>
            <a:ext cx="9318900" cy="1452300"/>
          </a:xfrm>
          <a:prstGeom prst="rect">
            <a:avLst/>
          </a:prstGeom>
        </p:spPr>
        <p:txBody>
          <a:bodyPr anchorCtr="0" anchor="t" bIns="0" lIns="0" spcFirstLastPara="1" rIns="0" wrap="square" tIns="0">
            <a:noAutofit/>
          </a:bodyPr>
          <a:lstStyle>
            <a:lvl1pPr lvl="0">
              <a:spcBef>
                <a:spcPts val="640"/>
              </a:spcBef>
              <a:spcAft>
                <a:spcPts val="0"/>
              </a:spcAft>
              <a:buClr>
                <a:srgbClr val="FAF0CA"/>
              </a:buClr>
              <a:buSzPts val="8000"/>
              <a:buNone/>
              <a:defRPr>
                <a:solidFill>
                  <a:srgbClr val="FAF0CA"/>
                </a:solidFill>
              </a:defRPr>
            </a:lvl1pPr>
            <a:lvl2pPr lvl="1">
              <a:spcBef>
                <a:spcPts val="560"/>
              </a:spcBef>
              <a:spcAft>
                <a:spcPts val="0"/>
              </a:spcAft>
              <a:buSzPts val="27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53" name="Google Shape;53;p6"/>
          <p:cNvSpPr txBox="1"/>
          <p:nvPr>
            <p:ph idx="5" type="body"/>
          </p:nvPr>
        </p:nvSpPr>
        <p:spPr>
          <a:xfrm>
            <a:off x="7463075" y="3408825"/>
            <a:ext cx="9318900" cy="5425800"/>
          </a:xfrm>
          <a:prstGeom prst="rect">
            <a:avLst/>
          </a:prstGeom>
        </p:spPr>
        <p:txBody>
          <a:bodyPr anchorCtr="0" anchor="t" bIns="0" lIns="0" spcFirstLastPara="1" rIns="0" wrap="square" tIns="0">
            <a:noAutofit/>
          </a:bodyPr>
          <a:lstStyle>
            <a:lvl1pPr indent="-361950" lvl="0" marL="457200">
              <a:spcBef>
                <a:spcPts val="640"/>
              </a:spcBef>
              <a:spcAft>
                <a:spcPts val="0"/>
              </a:spcAft>
              <a:buClr>
                <a:schemeClr val="lt1"/>
              </a:buClr>
              <a:buSzPts val="2100"/>
              <a:buChar char="•"/>
              <a:defRPr b="0" sz="2100">
                <a:solidFill>
                  <a:schemeClr val="lt1"/>
                </a:solidFill>
              </a:defRPr>
            </a:lvl1pPr>
            <a:lvl2pPr indent="-361950" lvl="1" marL="914400">
              <a:spcBef>
                <a:spcPts val="560"/>
              </a:spcBef>
              <a:spcAft>
                <a:spcPts val="0"/>
              </a:spcAft>
              <a:buClr>
                <a:schemeClr val="lt1"/>
              </a:buClr>
              <a:buSzPts val="2100"/>
              <a:buChar char="–"/>
              <a:defRPr sz="2100">
                <a:solidFill>
                  <a:schemeClr val="lt1"/>
                </a:solidFill>
              </a:defRPr>
            </a:lvl2pPr>
            <a:lvl3pPr indent="-361950" lvl="2" marL="1371600">
              <a:spcBef>
                <a:spcPts val="480"/>
              </a:spcBef>
              <a:spcAft>
                <a:spcPts val="0"/>
              </a:spcAft>
              <a:buClr>
                <a:schemeClr val="lt1"/>
              </a:buClr>
              <a:buSzPts val="2100"/>
              <a:buChar char="•"/>
              <a:defRPr>
                <a:solidFill>
                  <a:schemeClr val="lt1"/>
                </a:solidFill>
              </a:defRPr>
            </a:lvl3pPr>
            <a:lvl4pPr indent="-361950" lvl="3" marL="1828800">
              <a:spcBef>
                <a:spcPts val="400"/>
              </a:spcBef>
              <a:spcAft>
                <a:spcPts val="0"/>
              </a:spcAft>
              <a:buClr>
                <a:schemeClr val="lt1"/>
              </a:buClr>
              <a:buSzPts val="2100"/>
              <a:buChar char="–"/>
              <a:defRPr b="0" sz="2100">
                <a:solidFill>
                  <a:schemeClr val="lt1"/>
                </a:solidFill>
              </a:defRPr>
            </a:lvl4pPr>
            <a:lvl5pPr indent="-361950" lvl="4" marL="22860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5pPr>
            <a:lvl6pPr indent="-361950" lvl="5" marL="27432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6pPr>
            <a:lvl7pPr indent="-361950" lvl="6" marL="32004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7pPr>
            <a:lvl8pPr indent="-361950" lvl="7" marL="36576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8pPr>
            <a:lvl9pPr indent="-361950" lvl="8" marL="4114800">
              <a:spcBef>
                <a:spcPts val="400"/>
              </a:spcBef>
              <a:spcAft>
                <a:spcPts val="0"/>
              </a:spcAft>
              <a:buClr>
                <a:schemeClr val="lt1"/>
              </a:buClr>
              <a:buSzPts val="2100"/>
              <a:buFont typeface="Inter"/>
              <a:buChar char="•"/>
              <a:defRPr sz="2100">
                <a:solidFill>
                  <a:schemeClr val="lt1"/>
                </a:solidFill>
                <a:latin typeface="Inter"/>
                <a:ea typeface="Inter"/>
                <a:cs typeface="Inter"/>
                <a:sym typeface="Inte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wo" type="twoTxTwoObj">
  <p:cSld name="TWO_OBJECTS_WITH_TEXT">
    <p:bg>
      <p:bgPr>
        <a:solidFill>
          <a:srgbClr val="FAF0CA"/>
        </a:solidFill>
      </p:bgPr>
    </p:bg>
    <p:spTree>
      <p:nvGrpSpPr>
        <p:cNvPr id="54" name="Shape 54"/>
        <p:cNvGrpSpPr/>
        <p:nvPr/>
      </p:nvGrpSpPr>
      <p:grpSpPr>
        <a:xfrm>
          <a:off x="0" y="0"/>
          <a:ext cx="0" cy="0"/>
          <a:chOff x="0" y="0"/>
          <a:chExt cx="0" cy="0"/>
        </a:xfrm>
      </p:grpSpPr>
      <p:sp>
        <p:nvSpPr>
          <p:cNvPr id="55" name="Google Shape;55;p7"/>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SzPts val="1500"/>
              <a:buChar char="•"/>
              <a:defRPr sz="1500"/>
            </a:lvl1pPr>
            <a:lvl2pPr indent="-323850" lvl="1" marL="914400" rtl="0">
              <a:spcBef>
                <a:spcPts val="560"/>
              </a:spcBef>
              <a:spcAft>
                <a:spcPts val="0"/>
              </a:spcAft>
              <a:buSzPts val="1500"/>
              <a:buChar char="–"/>
              <a:defRPr b="1" sz="1500"/>
            </a:lvl2pPr>
            <a:lvl3pPr indent="-323850" lvl="2" marL="1371600" rtl="0">
              <a:spcBef>
                <a:spcPts val="480"/>
              </a:spcBef>
              <a:spcAft>
                <a:spcPts val="0"/>
              </a:spcAft>
              <a:buSzPts val="1500"/>
              <a:buChar char="•"/>
              <a:defRPr b="1" sz="1500"/>
            </a:lvl3pPr>
            <a:lvl4pPr indent="-323850" lvl="3" marL="1828800" rtl="0">
              <a:spcBef>
                <a:spcPts val="400"/>
              </a:spcBef>
              <a:spcAft>
                <a:spcPts val="0"/>
              </a:spcAft>
              <a:buSzPts val="1500"/>
              <a:buChar char="–"/>
              <a:defRPr/>
            </a:lvl4pPr>
            <a:lvl5pPr indent="-323850" lvl="4" marL="2286000" rtl="0">
              <a:spcBef>
                <a:spcPts val="400"/>
              </a:spcBef>
              <a:spcAft>
                <a:spcPts val="0"/>
              </a:spcAft>
              <a:buSzPts val="1500"/>
              <a:buFont typeface="Inter"/>
              <a:buChar char="»"/>
              <a:defRPr b="1" sz="1500">
                <a:latin typeface="Inter"/>
                <a:ea typeface="Inter"/>
                <a:cs typeface="Inter"/>
                <a:sym typeface="Inter"/>
              </a:defRPr>
            </a:lvl5pPr>
            <a:lvl6pPr indent="-323850" lvl="5" marL="2743200" rtl="0">
              <a:spcBef>
                <a:spcPts val="400"/>
              </a:spcBef>
              <a:spcAft>
                <a:spcPts val="0"/>
              </a:spcAft>
              <a:buSzPts val="1500"/>
              <a:buFont typeface="Inter"/>
              <a:buChar char="•"/>
              <a:defRPr b="1" sz="1500">
                <a:latin typeface="Inter"/>
                <a:ea typeface="Inter"/>
                <a:cs typeface="Inter"/>
                <a:sym typeface="Inter"/>
              </a:defRPr>
            </a:lvl6pPr>
            <a:lvl7pPr indent="-323850" lvl="6" marL="3200400" rtl="0">
              <a:spcBef>
                <a:spcPts val="400"/>
              </a:spcBef>
              <a:spcAft>
                <a:spcPts val="0"/>
              </a:spcAft>
              <a:buSzPts val="1500"/>
              <a:buFont typeface="Inter"/>
              <a:buChar char="•"/>
              <a:defRPr b="1" sz="1500">
                <a:latin typeface="Inter"/>
                <a:ea typeface="Inter"/>
                <a:cs typeface="Inter"/>
                <a:sym typeface="Inter"/>
              </a:defRPr>
            </a:lvl7pPr>
            <a:lvl8pPr indent="-323850" lvl="7" marL="3657600" rtl="0">
              <a:spcBef>
                <a:spcPts val="400"/>
              </a:spcBef>
              <a:spcAft>
                <a:spcPts val="0"/>
              </a:spcAft>
              <a:buSzPts val="1500"/>
              <a:buFont typeface="Inter"/>
              <a:buChar char="•"/>
              <a:defRPr b="1" sz="1500">
                <a:latin typeface="Inter"/>
                <a:ea typeface="Inter"/>
                <a:cs typeface="Inter"/>
                <a:sym typeface="Inter"/>
              </a:defRPr>
            </a:lvl8pPr>
            <a:lvl9pPr indent="-323850" lvl="8" marL="4114800" rtl="0">
              <a:spcBef>
                <a:spcPts val="400"/>
              </a:spcBef>
              <a:spcAft>
                <a:spcPts val="0"/>
              </a:spcAft>
              <a:buSzPts val="1500"/>
              <a:buFont typeface="Inter"/>
              <a:buChar char="•"/>
              <a:defRPr b="1" sz="1500">
                <a:latin typeface="Inter"/>
                <a:ea typeface="Inter"/>
                <a:cs typeface="Inter"/>
                <a:sym typeface="Inter"/>
              </a:defRPr>
            </a:lvl9pPr>
          </a:lstStyle>
          <a:p/>
        </p:txBody>
      </p:sp>
      <p:sp>
        <p:nvSpPr>
          <p:cNvPr id="56" name="Google Shape;56;p7"/>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SzPts val="1500"/>
              <a:buChar char="•"/>
              <a:defRPr sz="1500"/>
            </a:lvl1pPr>
            <a:lvl2pPr indent="-323850" lvl="1" marL="914400" rtl="0" algn="ctr">
              <a:spcBef>
                <a:spcPts val="560"/>
              </a:spcBef>
              <a:spcAft>
                <a:spcPts val="0"/>
              </a:spcAft>
              <a:buSzPts val="1500"/>
              <a:buChar char="–"/>
              <a:defRPr b="1" sz="1500"/>
            </a:lvl2pPr>
            <a:lvl3pPr indent="-323850" lvl="2" marL="1371600" rtl="0" algn="ctr">
              <a:spcBef>
                <a:spcPts val="480"/>
              </a:spcBef>
              <a:spcAft>
                <a:spcPts val="0"/>
              </a:spcAft>
              <a:buSzPts val="1500"/>
              <a:buChar char="•"/>
              <a:defRPr b="1" sz="1500"/>
            </a:lvl3pPr>
            <a:lvl4pPr indent="-323850" lvl="3" marL="1828800" rtl="0" algn="ctr">
              <a:spcBef>
                <a:spcPts val="400"/>
              </a:spcBef>
              <a:spcAft>
                <a:spcPts val="0"/>
              </a:spcAft>
              <a:buSzPts val="1500"/>
              <a:buChar char="–"/>
              <a:defRPr/>
            </a:lvl4pPr>
            <a:lvl5pPr indent="-323850" lvl="4" marL="2286000" rtl="0" algn="ctr">
              <a:spcBef>
                <a:spcPts val="400"/>
              </a:spcBef>
              <a:spcAft>
                <a:spcPts val="0"/>
              </a:spcAft>
              <a:buSzPts val="1500"/>
              <a:buFont typeface="Inter"/>
              <a:buChar char="»"/>
              <a:defRPr b="1" sz="1500">
                <a:latin typeface="Inter"/>
                <a:ea typeface="Inter"/>
                <a:cs typeface="Inter"/>
                <a:sym typeface="Inter"/>
              </a:defRPr>
            </a:lvl5pPr>
            <a:lvl6pPr indent="-323850" lvl="5" marL="2743200" rtl="0" algn="ctr">
              <a:spcBef>
                <a:spcPts val="400"/>
              </a:spcBef>
              <a:spcAft>
                <a:spcPts val="0"/>
              </a:spcAft>
              <a:buSzPts val="1500"/>
              <a:buFont typeface="Inter"/>
              <a:buChar char="•"/>
              <a:defRPr b="1" sz="1500">
                <a:latin typeface="Inter"/>
                <a:ea typeface="Inter"/>
                <a:cs typeface="Inter"/>
                <a:sym typeface="Inter"/>
              </a:defRPr>
            </a:lvl6pPr>
            <a:lvl7pPr indent="-323850" lvl="6" marL="3200400" rtl="0" algn="ctr">
              <a:spcBef>
                <a:spcPts val="400"/>
              </a:spcBef>
              <a:spcAft>
                <a:spcPts val="0"/>
              </a:spcAft>
              <a:buSzPts val="1500"/>
              <a:buFont typeface="Inter"/>
              <a:buChar char="•"/>
              <a:defRPr b="1" sz="1500">
                <a:latin typeface="Inter"/>
                <a:ea typeface="Inter"/>
                <a:cs typeface="Inter"/>
                <a:sym typeface="Inter"/>
              </a:defRPr>
            </a:lvl7pPr>
            <a:lvl8pPr indent="-323850" lvl="7" marL="3657600" rtl="0" algn="ctr">
              <a:spcBef>
                <a:spcPts val="400"/>
              </a:spcBef>
              <a:spcAft>
                <a:spcPts val="0"/>
              </a:spcAft>
              <a:buSzPts val="1500"/>
              <a:buFont typeface="Inter"/>
              <a:buChar char="•"/>
              <a:defRPr b="1" sz="1500">
                <a:latin typeface="Inter"/>
                <a:ea typeface="Inter"/>
                <a:cs typeface="Inter"/>
                <a:sym typeface="Inter"/>
              </a:defRPr>
            </a:lvl8pPr>
            <a:lvl9pPr indent="-323850" lvl="8" marL="4114800" rtl="0" algn="ctr">
              <a:spcBef>
                <a:spcPts val="400"/>
              </a:spcBef>
              <a:spcAft>
                <a:spcPts val="0"/>
              </a:spcAft>
              <a:buSzPts val="1500"/>
              <a:buFont typeface="Inter"/>
              <a:buChar char="•"/>
              <a:defRPr b="1" sz="1500">
                <a:latin typeface="Inter"/>
                <a:ea typeface="Inter"/>
                <a:cs typeface="Inter"/>
                <a:sym typeface="Inter"/>
              </a:defRPr>
            </a:lvl9pPr>
          </a:lstStyle>
          <a:p/>
        </p:txBody>
      </p:sp>
      <p:sp>
        <p:nvSpPr>
          <p:cNvPr id="57" name="Google Shape;57;p7"/>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SzPts val="1500"/>
              <a:buChar char="•"/>
              <a:defRPr sz="1500"/>
            </a:lvl1pPr>
            <a:lvl2pPr indent="-323850" lvl="1" marL="914400" rtl="0" algn="r">
              <a:spcBef>
                <a:spcPts val="560"/>
              </a:spcBef>
              <a:spcAft>
                <a:spcPts val="0"/>
              </a:spcAft>
              <a:buSzPts val="1500"/>
              <a:buChar char="–"/>
              <a:defRPr b="1" sz="1500"/>
            </a:lvl2pPr>
            <a:lvl3pPr indent="-323850" lvl="2" marL="1371600" rtl="0" algn="r">
              <a:spcBef>
                <a:spcPts val="480"/>
              </a:spcBef>
              <a:spcAft>
                <a:spcPts val="0"/>
              </a:spcAft>
              <a:buSzPts val="1500"/>
              <a:buChar char="•"/>
              <a:defRPr b="1" sz="1500"/>
            </a:lvl3pPr>
            <a:lvl4pPr indent="-323850" lvl="3" marL="1828800" rtl="0" algn="r">
              <a:spcBef>
                <a:spcPts val="400"/>
              </a:spcBef>
              <a:spcAft>
                <a:spcPts val="0"/>
              </a:spcAft>
              <a:buSzPts val="1500"/>
              <a:buChar char="–"/>
              <a:defRPr/>
            </a:lvl4pPr>
            <a:lvl5pPr indent="-323850" lvl="4" marL="2286000" rtl="0" algn="r">
              <a:spcBef>
                <a:spcPts val="400"/>
              </a:spcBef>
              <a:spcAft>
                <a:spcPts val="0"/>
              </a:spcAft>
              <a:buSzPts val="1500"/>
              <a:buFont typeface="Inter"/>
              <a:buChar char="»"/>
              <a:defRPr b="1" sz="1500">
                <a:latin typeface="Inter"/>
                <a:ea typeface="Inter"/>
                <a:cs typeface="Inter"/>
                <a:sym typeface="Inter"/>
              </a:defRPr>
            </a:lvl5pPr>
            <a:lvl6pPr indent="-323850" lvl="5" marL="2743200" rtl="0" algn="r">
              <a:spcBef>
                <a:spcPts val="400"/>
              </a:spcBef>
              <a:spcAft>
                <a:spcPts val="0"/>
              </a:spcAft>
              <a:buSzPts val="1500"/>
              <a:buFont typeface="Inter"/>
              <a:buChar char="•"/>
              <a:defRPr b="1" sz="1500">
                <a:latin typeface="Inter"/>
                <a:ea typeface="Inter"/>
                <a:cs typeface="Inter"/>
                <a:sym typeface="Inter"/>
              </a:defRPr>
            </a:lvl6pPr>
            <a:lvl7pPr indent="-323850" lvl="6" marL="3200400" rtl="0" algn="r">
              <a:spcBef>
                <a:spcPts val="400"/>
              </a:spcBef>
              <a:spcAft>
                <a:spcPts val="0"/>
              </a:spcAft>
              <a:buSzPts val="1500"/>
              <a:buFont typeface="Inter"/>
              <a:buChar char="•"/>
              <a:defRPr b="1" sz="1500">
                <a:latin typeface="Inter"/>
                <a:ea typeface="Inter"/>
                <a:cs typeface="Inter"/>
                <a:sym typeface="Inter"/>
              </a:defRPr>
            </a:lvl7pPr>
            <a:lvl8pPr indent="-323850" lvl="7" marL="3657600" rtl="0" algn="r">
              <a:spcBef>
                <a:spcPts val="400"/>
              </a:spcBef>
              <a:spcAft>
                <a:spcPts val="0"/>
              </a:spcAft>
              <a:buSzPts val="1500"/>
              <a:buFont typeface="Inter"/>
              <a:buChar char="•"/>
              <a:defRPr b="1" sz="1500">
                <a:latin typeface="Inter"/>
                <a:ea typeface="Inter"/>
                <a:cs typeface="Inter"/>
                <a:sym typeface="Inter"/>
              </a:defRPr>
            </a:lvl8pPr>
            <a:lvl9pPr indent="-323850" lvl="8" marL="4114800" rtl="0" algn="r">
              <a:spcBef>
                <a:spcPts val="400"/>
              </a:spcBef>
              <a:spcAft>
                <a:spcPts val="0"/>
              </a:spcAft>
              <a:buSzPts val="1500"/>
              <a:buFont typeface="Inter"/>
              <a:buChar char="•"/>
              <a:defRPr b="1" sz="1500">
                <a:latin typeface="Inter"/>
                <a:ea typeface="Inter"/>
                <a:cs typeface="Inter"/>
                <a:sym typeface="Inter"/>
              </a:defRPr>
            </a:lvl9pPr>
          </a:lstStyle>
          <a:p/>
        </p:txBody>
      </p:sp>
      <p:sp>
        <p:nvSpPr>
          <p:cNvPr id="58" name="Google Shape;58;p7"/>
          <p:cNvSpPr/>
          <p:nvPr>
            <p:ph idx="4" type="pic"/>
          </p:nvPr>
        </p:nvSpPr>
        <p:spPr>
          <a:xfrm>
            <a:off x="9611589" y="1010225"/>
            <a:ext cx="7656300" cy="8227500"/>
          </a:xfrm>
          <a:prstGeom prst="roundRect">
            <a:avLst>
              <a:gd fmla="val 4524" name="adj"/>
            </a:avLst>
          </a:prstGeom>
          <a:noFill/>
          <a:ln>
            <a:noFill/>
          </a:ln>
        </p:spPr>
      </p:sp>
      <p:sp>
        <p:nvSpPr>
          <p:cNvPr id="59" name="Google Shape;59;p7"/>
          <p:cNvSpPr txBox="1"/>
          <p:nvPr>
            <p:ph idx="5" type="subTitle"/>
          </p:nvPr>
        </p:nvSpPr>
        <p:spPr>
          <a:xfrm>
            <a:off x="1028700" y="1010225"/>
            <a:ext cx="7656300" cy="1896000"/>
          </a:xfrm>
          <a:prstGeom prst="rect">
            <a:avLst/>
          </a:prstGeom>
        </p:spPr>
        <p:txBody>
          <a:bodyPr anchorCtr="0" anchor="t" bIns="0" lIns="0" spcFirstLastPara="1" rIns="0" wrap="square" tIns="0">
            <a:noAutofit/>
          </a:bodyPr>
          <a:lstStyle>
            <a:lvl1pPr lvl="0">
              <a:spcBef>
                <a:spcPts val="640"/>
              </a:spcBef>
              <a:spcAft>
                <a:spcPts val="0"/>
              </a:spcAft>
              <a:buSzPts val="8000"/>
              <a:buNone/>
              <a:defRPr/>
            </a:lvl1pPr>
            <a:lvl2pPr lvl="1">
              <a:spcBef>
                <a:spcPts val="560"/>
              </a:spcBef>
              <a:spcAft>
                <a:spcPts val="0"/>
              </a:spcAft>
              <a:buSzPts val="2700"/>
              <a:buNone/>
              <a:defRPr/>
            </a:lvl2pPr>
            <a:lvl3pPr lvl="2">
              <a:spcBef>
                <a:spcPts val="480"/>
              </a:spcBef>
              <a:spcAft>
                <a:spcPts val="0"/>
              </a:spcAft>
              <a:buSzPts val="2100"/>
              <a:buNone/>
              <a:defRPr/>
            </a:lvl3pPr>
            <a:lvl4pPr lvl="3">
              <a:spcBef>
                <a:spcPts val="400"/>
              </a:spcBef>
              <a:spcAft>
                <a:spcPts val="0"/>
              </a:spcAft>
              <a:buSzPts val="15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60" name="Google Shape;60;p7"/>
          <p:cNvSpPr txBox="1"/>
          <p:nvPr>
            <p:ph idx="6" type="body"/>
          </p:nvPr>
        </p:nvSpPr>
        <p:spPr>
          <a:xfrm>
            <a:off x="1008525" y="3086100"/>
            <a:ext cx="7656300" cy="6151500"/>
          </a:xfrm>
          <a:prstGeom prst="rect">
            <a:avLst/>
          </a:prstGeom>
        </p:spPr>
        <p:txBody>
          <a:bodyPr anchorCtr="0" anchor="t" bIns="0" lIns="0" spcFirstLastPara="1" rIns="0" wrap="square" tIns="0">
            <a:noAutofit/>
          </a:bodyPr>
          <a:lstStyle>
            <a:lvl1pPr indent="-361950" lvl="0" marL="457200">
              <a:spcBef>
                <a:spcPts val="640"/>
              </a:spcBef>
              <a:spcAft>
                <a:spcPts val="0"/>
              </a:spcAft>
              <a:buClr>
                <a:srgbClr val="05041D"/>
              </a:buClr>
              <a:buSzPts val="2100"/>
              <a:buChar char="•"/>
              <a:defRPr b="0" sz="2100">
                <a:solidFill>
                  <a:srgbClr val="05041D"/>
                </a:solidFill>
              </a:defRPr>
            </a:lvl1pPr>
            <a:lvl2pPr indent="-361950" lvl="1" marL="914400">
              <a:spcBef>
                <a:spcPts val="560"/>
              </a:spcBef>
              <a:spcAft>
                <a:spcPts val="0"/>
              </a:spcAft>
              <a:buClr>
                <a:srgbClr val="05041D"/>
              </a:buClr>
              <a:buSzPts val="2100"/>
              <a:buChar char="–"/>
              <a:defRPr sz="2100">
                <a:solidFill>
                  <a:srgbClr val="05041D"/>
                </a:solidFill>
              </a:defRPr>
            </a:lvl2pPr>
            <a:lvl3pPr indent="-361950" lvl="2" marL="1371600">
              <a:spcBef>
                <a:spcPts val="480"/>
              </a:spcBef>
              <a:spcAft>
                <a:spcPts val="0"/>
              </a:spcAft>
              <a:buClr>
                <a:srgbClr val="05041D"/>
              </a:buClr>
              <a:buSzPts val="2100"/>
              <a:buChar char="•"/>
              <a:defRPr>
                <a:solidFill>
                  <a:srgbClr val="05041D"/>
                </a:solidFill>
              </a:defRPr>
            </a:lvl3pPr>
            <a:lvl4pPr indent="-361950" lvl="3" marL="1828800">
              <a:spcBef>
                <a:spcPts val="400"/>
              </a:spcBef>
              <a:spcAft>
                <a:spcPts val="0"/>
              </a:spcAft>
              <a:buClr>
                <a:srgbClr val="05041D"/>
              </a:buClr>
              <a:buSzPts val="2100"/>
              <a:buChar char="–"/>
              <a:defRPr b="0" sz="2100">
                <a:solidFill>
                  <a:srgbClr val="05041D"/>
                </a:solidFill>
              </a:defRPr>
            </a:lvl4pPr>
            <a:lvl5pPr indent="-361950" lvl="4" marL="22860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5pPr>
            <a:lvl6pPr indent="-361950" lvl="5" marL="27432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6pPr>
            <a:lvl7pPr indent="-361950" lvl="6" marL="32004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7pPr>
            <a:lvl8pPr indent="-361950" lvl="7" marL="36576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8pPr>
            <a:lvl9pPr indent="-361950" lvl="8" marL="4114800">
              <a:spcBef>
                <a:spcPts val="400"/>
              </a:spcBef>
              <a:spcAft>
                <a:spcPts val="0"/>
              </a:spcAft>
              <a:buClr>
                <a:srgbClr val="05041D"/>
              </a:buClr>
              <a:buSzPts val="2100"/>
              <a:buFont typeface="Inter"/>
              <a:buChar char="•"/>
              <a:defRPr sz="2100">
                <a:solidFill>
                  <a:srgbClr val="05041D"/>
                </a:solidFill>
                <a:latin typeface="Inter"/>
                <a:ea typeface="Inter"/>
                <a:cs typeface="Inter"/>
                <a:sym typeface="Inte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type="titleOnly">
  <p:cSld name="TITLE_ONLY">
    <p:bg>
      <p:bgPr>
        <a:solidFill>
          <a:srgbClr val="05041D"/>
        </a:solidFill>
      </p:bgPr>
    </p:bg>
    <p:spTree>
      <p:nvGrpSpPr>
        <p:cNvPr id="61" name="Shape 61"/>
        <p:cNvGrpSpPr/>
        <p:nvPr/>
      </p:nvGrpSpPr>
      <p:grpSpPr>
        <a:xfrm>
          <a:off x="0" y="0"/>
          <a:ext cx="0" cy="0"/>
          <a:chOff x="0" y="0"/>
          <a:chExt cx="0" cy="0"/>
        </a:xfrm>
      </p:grpSpPr>
      <p:sp>
        <p:nvSpPr>
          <p:cNvPr id="62" name="Google Shape;62;p8"/>
          <p:cNvSpPr txBox="1"/>
          <p:nvPr>
            <p:ph idx="1" type="body"/>
          </p:nvPr>
        </p:nvSpPr>
        <p:spPr>
          <a:xfrm>
            <a:off x="625300" y="387500"/>
            <a:ext cx="1633800" cy="242100"/>
          </a:xfrm>
          <a:prstGeom prst="rect">
            <a:avLst/>
          </a:prstGeom>
        </p:spPr>
        <p:txBody>
          <a:bodyPr anchorCtr="0" anchor="t" bIns="0" lIns="0" spcFirstLastPara="1" rIns="0" wrap="square" tIns="0">
            <a:noAutofit/>
          </a:bodyPr>
          <a:lstStyle>
            <a:lvl1pPr indent="-323850" lvl="0" marL="457200" rtl="0">
              <a:spcBef>
                <a:spcPts val="640"/>
              </a:spcBef>
              <a:spcAft>
                <a:spcPts val="0"/>
              </a:spcAft>
              <a:buClr>
                <a:srgbClr val="FAF0CA"/>
              </a:buClr>
              <a:buSzPts val="1500"/>
              <a:buChar char="•"/>
              <a:defRPr sz="1500">
                <a:solidFill>
                  <a:srgbClr val="FAF0CA"/>
                </a:solidFill>
              </a:defRPr>
            </a:lvl1pPr>
            <a:lvl2pPr indent="-323850" lvl="1" marL="914400" rtl="0">
              <a:spcBef>
                <a:spcPts val="560"/>
              </a:spcBef>
              <a:spcAft>
                <a:spcPts val="0"/>
              </a:spcAft>
              <a:buClr>
                <a:srgbClr val="FAF0CA"/>
              </a:buClr>
              <a:buSzPts val="1500"/>
              <a:buChar char="–"/>
              <a:defRPr b="1" sz="1500">
                <a:solidFill>
                  <a:srgbClr val="FAF0CA"/>
                </a:solidFill>
              </a:defRPr>
            </a:lvl2pPr>
            <a:lvl3pPr indent="-323850" lvl="2" marL="1371600" rtl="0">
              <a:spcBef>
                <a:spcPts val="480"/>
              </a:spcBef>
              <a:spcAft>
                <a:spcPts val="0"/>
              </a:spcAft>
              <a:buClr>
                <a:srgbClr val="FAF0CA"/>
              </a:buClr>
              <a:buSzPts val="1500"/>
              <a:buChar char="•"/>
              <a:defRPr b="1" sz="1500">
                <a:solidFill>
                  <a:srgbClr val="FAF0CA"/>
                </a:solidFill>
              </a:defRPr>
            </a:lvl3pPr>
            <a:lvl4pPr indent="-323850" lvl="3" marL="1828800" rtl="0">
              <a:spcBef>
                <a:spcPts val="400"/>
              </a:spcBef>
              <a:spcAft>
                <a:spcPts val="0"/>
              </a:spcAft>
              <a:buClr>
                <a:srgbClr val="FAF0CA"/>
              </a:buClr>
              <a:buSzPts val="1500"/>
              <a:buChar char="–"/>
              <a:defRPr>
                <a:solidFill>
                  <a:srgbClr val="FAF0CA"/>
                </a:solidFill>
              </a:defRPr>
            </a:lvl4pPr>
            <a:lvl5pPr indent="-323850" lvl="4" marL="22860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63" name="Google Shape;63;p8"/>
          <p:cNvSpPr txBox="1"/>
          <p:nvPr>
            <p:ph idx="2" type="body"/>
          </p:nvPr>
        </p:nvSpPr>
        <p:spPr>
          <a:xfrm>
            <a:off x="8327100" y="387500"/>
            <a:ext cx="1633800" cy="242100"/>
          </a:xfrm>
          <a:prstGeom prst="rect">
            <a:avLst/>
          </a:prstGeom>
        </p:spPr>
        <p:txBody>
          <a:bodyPr anchorCtr="0" anchor="t" bIns="0" lIns="0" spcFirstLastPara="1" rIns="0" wrap="square" tIns="0">
            <a:noAutofit/>
          </a:bodyPr>
          <a:lstStyle>
            <a:lvl1pPr indent="-323850" lvl="0" marL="457200" rtl="0" algn="ctr">
              <a:spcBef>
                <a:spcPts val="640"/>
              </a:spcBef>
              <a:spcAft>
                <a:spcPts val="0"/>
              </a:spcAft>
              <a:buClr>
                <a:srgbClr val="FAF0CA"/>
              </a:buClr>
              <a:buSzPts val="1500"/>
              <a:buChar char="•"/>
              <a:defRPr sz="1500">
                <a:solidFill>
                  <a:srgbClr val="FAF0CA"/>
                </a:solidFill>
              </a:defRPr>
            </a:lvl1pPr>
            <a:lvl2pPr indent="-323850" lvl="1" marL="914400" rtl="0" algn="ctr">
              <a:spcBef>
                <a:spcPts val="560"/>
              </a:spcBef>
              <a:spcAft>
                <a:spcPts val="0"/>
              </a:spcAft>
              <a:buClr>
                <a:srgbClr val="FAF0CA"/>
              </a:buClr>
              <a:buSzPts val="1500"/>
              <a:buChar char="–"/>
              <a:defRPr b="1" sz="1500">
                <a:solidFill>
                  <a:srgbClr val="FAF0CA"/>
                </a:solidFill>
              </a:defRPr>
            </a:lvl2pPr>
            <a:lvl3pPr indent="-323850" lvl="2" marL="1371600" rtl="0" algn="ctr">
              <a:spcBef>
                <a:spcPts val="480"/>
              </a:spcBef>
              <a:spcAft>
                <a:spcPts val="0"/>
              </a:spcAft>
              <a:buClr>
                <a:srgbClr val="FAF0CA"/>
              </a:buClr>
              <a:buSzPts val="1500"/>
              <a:buChar char="•"/>
              <a:defRPr b="1" sz="1500">
                <a:solidFill>
                  <a:srgbClr val="FAF0CA"/>
                </a:solidFill>
              </a:defRPr>
            </a:lvl3pPr>
            <a:lvl4pPr indent="-323850" lvl="3" marL="1828800" rtl="0" algn="ctr">
              <a:spcBef>
                <a:spcPts val="400"/>
              </a:spcBef>
              <a:spcAft>
                <a:spcPts val="0"/>
              </a:spcAft>
              <a:buClr>
                <a:srgbClr val="FAF0CA"/>
              </a:buClr>
              <a:buSzPts val="1500"/>
              <a:buChar char="–"/>
              <a:defRPr>
                <a:solidFill>
                  <a:srgbClr val="FAF0CA"/>
                </a:solidFill>
              </a:defRPr>
            </a:lvl4pPr>
            <a:lvl5pPr indent="-323850" lvl="4" marL="22860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ct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64" name="Google Shape;64;p8"/>
          <p:cNvSpPr txBox="1"/>
          <p:nvPr>
            <p:ph idx="3" type="body"/>
          </p:nvPr>
        </p:nvSpPr>
        <p:spPr>
          <a:xfrm>
            <a:off x="16139675" y="387500"/>
            <a:ext cx="1633800" cy="242100"/>
          </a:xfrm>
          <a:prstGeom prst="rect">
            <a:avLst/>
          </a:prstGeom>
        </p:spPr>
        <p:txBody>
          <a:bodyPr anchorCtr="0" anchor="t" bIns="0" lIns="0" spcFirstLastPara="1" rIns="0" wrap="square" tIns="0">
            <a:noAutofit/>
          </a:bodyPr>
          <a:lstStyle>
            <a:lvl1pPr indent="-323850" lvl="0" marL="457200" rtl="0" algn="r">
              <a:spcBef>
                <a:spcPts val="640"/>
              </a:spcBef>
              <a:spcAft>
                <a:spcPts val="0"/>
              </a:spcAft>
              <a:buClr>
                <a:srgbClr val="FAF0CA"/>
              </a:buClr>
              <a:buSzPts val="1500"/>
              <a:buChar char="•"/>
              <a:defRPr sz="1500">
                <a:solidFill>
                  <a:srgbClr val="FAF0CA"/>
                </a:solidFill>
              </a:defRPr>
            </a:lvl1pPr>
            <a:lvl2pPr indent="-323850" lvl="1" marL="914400" rtl="0" algn="r">
              <a:spcBef>
                <a:spcPts val="560"/>
              </a:spcBef>
              <a:spcAft>
                <a:spcPts val="0"/>
              </a:spcAft>
              <a:buClr>
                <a:srgbClr val="FAF0CA"/>
              </a:buClr>
              <a:buSzPts val="1500"/>
              <a:buChar char="–"/>
              <a:defRPr b="1" sz="1500">
                <a:solidFill>
                  <a:srgbClr val="FAF0CA"/>
                </a:solidFill>
              </a:defRPr>
            </a:lvl2pPr>
            <a:lvl3pPr indent="-323850" lvl="2" marL="1371600" rtl="0" algn="r">
              <a:spcBef>
                <a:spcPts val="480"/>
              </a:spcBef>
              <a:spcAft>
                <a:spcPts val="0"/>
              </a:spcAft>
              <a:buClr>
                <a:srgbClr val="FAF0CA"/>
              </a:buClr>
              <a:buSzPts val="1500"/>
              <a:buChar char="•"/>
              <a:defRPr b="1" sz="1500">
                <a:solidFill>
                  <a:srgbClr val="FAF0CA"/>
                </a:solidFill>
              </a:defRPr>
            </a:lvl3pPr>
            <a:lvl4pPr indent="-323850" lvl="3" marL="1828800" rtl="0" algn="r">
              <a:spcBef>
                <a:spcPts val="400"/>
              </a:spcBef>
              <a:spcAft>
                <a:spcPts val="0"/>
              </a:spcAft>
              <a:buClr>
                <a:srgbClr val="FAF0CA"/>
              </a:buClr>
              <a:buSzPts val="1500"/>
              <a:buChar char="–"/>
              <a:defRPr>
                <a:solidFill>
                  <a:srgbClr val="FAF0CA"/>
                </a:solidFill>
              </a:defRPr>
            </a:lvl4pPr>
            <a:lvl5pPr indent="-323850" lvl="4" marL="22860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5pPr>
            <a:lvl6pPr indent="-323850" lvl="5" marL="27432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6pPr>
            <a:lvl7pPr indent="-323850" lvl="6" marL="32004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7pPr>
            <a:lvl8pPr indent="-323850" lvl="7" marL="36576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8pPr>
            <a:lvl9pPr indent="-323850" lvl="8" marL="4114800" rtl="0" algn="r">
              <a:spcBef>
                <a:spcPts val="400"/>
              </a:spcBef>
              <a:spcAft>
                <a:spcPts val="0"/>
              </a:spcAft>
              <a:buClr>
                <a:srgbClr val="FAF0CA"/>
              </a:buClr>
              <a:buSzPts val="1500"/>
              <a:buFont typeface="Inter"/>
              <a:buChar char="•"/>
              <a:defRPr b="1" sz="1500">
                <a:solidFill>
                  <a:srgbClr val="FAF0CA"/>
                </a:solidFill>
                <a:latin typeface="Inter"/>
                <a:ea typeface="Inter"/>
                <a:cs typeface="Inter"/>
                <a:sym typeface="Inter"/>
              </a:defRPr>
            </a:lvl9pPr>
          </a:lstStyle>
          <a:p/>
        </p:txBody>
      </p:sp>
      <p:sp>
        <p:nvSpPr>
          <p:cNvPr id="65" name="Google Shape;65;p8"/>
          <p:cNvSpPr/>
          <p:nvPr>
            <p:ph idx="4" type="pic"/>
          </p:nvPr>
        </p:nvSpPr>
        <p:spPr>
          <a:xfrm>
            <a:off x="13162650" y="1028700"/>
            <a:ext cx="4096500" cy="8210700"/>
          </a:xfrm>
          <a:prstGeom prst="roundRect">
            <a:avLst>
              <a:gd fmla="val 8637" name="adj"/>
            </a:avLst>
          </a:prstGeom>
          <a:noFill/>
          <a:ln>
            <a:noFill/>
          </a:ln>
        </p:spPr>
      </p:sp>
      <p:sp>
        <p:nvSpPr>
          <p:cNvPr id="66" name="Google Shape;66;p8"/>
          <p:cNvSpPr/>
          <p:nvPr>
            <p:ph idx="5" type="pic"/>
          </p:nvPr>
        </p:nvSpPr>
        <p:spPr>
          <a:xfrm>
            <a:off x="1008525" y="1028700"/>
            <a:ext cx="5018400" cy="5806200"/>
          </a:xfrm>
          <a:prstGeom prst="roundRect">
            <a:avLst>
              <a:gd fmla="val 8637" name="adj"/>
            </a:avLst>
          </a:prstGeom>
          <a:noFill/>
          <a:ln>
            <a:noFill/>
          </a:ln>
        </p:spPr>
      </p:sp>
      <p:sp>
        <p:nvSpPr>
          <p:cNvPr id="67" name="Google Shape;67;p8"/>
          <p:cNvSpPr/>
          <p:nvPr>
            <p:ph idx="6" type="pic"/>
          </p:nvPr>
        </p:nvSpPr>
        <p:spPr>
          <a:xfrm>
            <a:off x="6884325" y="1028700"/>
            <a:ext cx="5424900" cy="3771000"/>
          </a:xfrm>
          <a:prstGeom prst="roundRect">
            <a:avLst>
              <a:gd fmla="val 8637" name="adj"/>
            </a:avLst>
          </a:prstGeom>
          <a:noFill/>
          <a:ln>
            <a:noFill/>
          </a:ln>
        </p:spPr>
      </p:sp>
      <p:sp>
        <p:nvSpPr>
          <p:cNvPr id="68" name="Google Shape;68;p8"/>
          <p:cNvSpPr/>
          <p:nvPr>
            <p:ph idx="7" type="pic"/>
          </p:nvPr>
        </p:nvSpPr>
        <p:spPr>
          <a:xfrm>
            <a:off x="6884325" y="5487350"/>
            <a:ext cx="5424900" cy="3771000"/>
          </a:xfrm>
          <a:prstGeom prst="roundRect">
            <a:avLst>
              <a:gd fmla="val 8637" name="adj"/>
            </a:avLst>
          </a:prstGeom>
          <a:noFill/>
          <a:ln>
            <a:noFill/>
          </a:ln>
        </p:spPr>
      </p:sp>
      <p:sp>
        <p:nvSpPr>
          <p:cNvPr id="69" name="Google Shape;69;p8"/>
          <p:cNvSpPr txBox="1"/>
          <p:nvPr>
            <p:ph idx="8" type="subTitle"/>
          </p:nvPr>
        </p:nvSpPr>
        <p:spPr>
          <a:xfrm>
            <a:off x="1028725" y="7321925"/>
            <a:ext cx="5018400" cy="2158200"/>
          </a:xfrm>
          <a:prstGeom prst="rect">
            <a:avLst/>
          </a:prstGeom>
        </p:spPr>
        <p:txBody>
          <a:bodyPr anchorCtr="0" anchor="t" bIns="0" lIns="0" spcFirstLastPara="1" rIns="0" wrap="square" tIns="0">
            <a:noAutofit/>
          </a:bodyPr>
          <a:lstStyle>
            <a:lvl1pPr lvl="0">
              <a:spcBef>
                <a:spcPts val="640"/>
              </a:spcBef>
              <a:spcAft>
                <a:spcPts val="0"/>
              </a:spcAft>
              <a:buClr>
                <a:srgbClr val="FAF0CA"/>
              </a:buClr>
              <a:buSzPts val="8000"/>
              <a:buNone/>
              <a:defRPr>
                <a:solidFill>
                  <a:srgbClr val="FAF0CA"/>
                </a:solidFill>
              </a:defRPr>
            </a:lvl1pPr>
            <a:lvl2pPr lvl="1">
              <a:spcBef>
                <a:spcPts val="560"/>
              </a:spcBef>
              <a:spcAft>
                <a:spcPts val="0"/>
              </a:spcAft>
              <a:buClr>
                <a:srgbClr val="FAF0CA"/>
              </a:buClr>
              <a:buSzPts val="2700"/>
              <a:buNone/>
              <a:defRPr>
                <a:solidFill>
                  <a:srgbClr val="FAF0CA"/>
                </a:solidFill>
              </a:defRPr>
            </a:lvl2pPr>
            <a:lvl3pPr lvl="2">
              <a:spcBef>
                <a:spcPts val="480"/>
              </a:spcBef>
              <a:spcAft>
                <a:spcPts val="0"/>
              </a:spcAft>
              <a:buClr>
                <a:srgbClr val="FAF0CA"/>
              </a:buClr>
              <a:buSzPts val="2100"/>
              <a:buNone/>
              <a:defRPr>
                <a:solidFill>
                  <a:srgbClr val="FAF0CA"/>
                </a:solidFill>
              </a:defRPr>
            </a:lvl3pPr>
            <a:lvl4pPr lvl="3">
              <a:spcBef>
                <a:spcPts val="400"/>
              </a:spcBef>
              <a:spcAft>
                <a:spcPts val="0"/>
              </a:spcAft>
              <a:buClr>
                <a:srgbClr val="FAF0CA"/>
              </a:buClr>
              <a:buSzPts val="1500"/>
              <a:buNone/>
              <a:defRPr>
                <a:solidFill>
                  <a:srgbClr val="FAF0CA"/>
                </a:solidFill>
              </a:defRPr>
            </a:lvl4pPr>
            <a:lvl5pPr lvl="4">
              <a:spcBef>
                <a:spcPts val="400"/>
              </a:spcBef>
              <a:spcAft>
                <a:spcPts val="0"/>
              </a:spcAft>
              <a:buClr>
                <a:srgbClr val="FAF0CA"/>
              </a:buClr>
              <a:buSzPts val="2000"/>
              <a:buNone/>
              <a:defRPr>
                <a:solidFill>
                  <a:srgbClr val="FAF0CA"/>
                </a:solidFill>
              </a:defRPr>
            </a:lvl5pPr>
            <a:lvl6pPr lvl="5">
              <a:spcBef>
                <a:spcPts val="400"/>
              </a:spcBef>
              <a:spcAft>
                <a:spcPts val="0"/>
              </a:spcAft>
              <a:buClr>
                <a:srgbClr val="FAF0CA"/>
              </a:buClr>
              <a:buSzPts val="2000"/>
              <a:buNone/>
              <a:defRPr>
                <a:solidFill>
                  <a:srgbClr val="FAF0CA"/>
                </a:solidFill>
              </a:defRPr>
            </a:lvl6pPr>
            <a:lvl7pPr lvl="6">
              <a:spcBef>
                <a:spcPts val="400"/>
              </a:spcBef>
              <a:spcAft>
                <a:spcPts val="0"/>
              </a:spcAft>
              <a:buClr>
                <a:srgbClr val="FAF0CA"/>
              </a:buClr>
              <a:buSzPts val="2000"/>
              <a:buNone/>
              <a:defRPr>
                <a:solidFill>
                  <a:srgbClr val="FAF0CA"/>
                </a:solidFill>
              </a:defRPr>
            </a:lvl7pPr>
            <a:lvl8pPr lvl="7">
              <a:spcBef>
                <a:spcPts val="400"/>
              </a:spcBef>
              <a:spcAft>
                <a:spcPts val="0"/>
              </a:spcAft>
              <a:buClr>
                <a:srgbClr val="FAF0CA"/>
              </a:buClr>
              <a:buSzPts val="2000"/>
              <a:buNone/>
              <a:defRPr>
                <a:solidFill>
                  <a:srgbClr val="FAF0CA"/>
                </a:solidFill>
              </a:defRPr>
            </a:lvl8pPr>
            <a:lvl9pPr lvl="8">
              <a:spcBef>
                <a:spcPts val="400"/>
              </a:spcBef>
              <a:spcAft>
                <a:spcPts val="0"/>
              </a:spcAft>
              <a:buClr>
                <a:srgbClr val="FAF0CA"/>
              </a:buClr>
              <a:buSzPts val="2000"/>
              <a:buNone/>
              <a:defRPr>
                <a:solidFill>
                  <a:srgbClr val="FAF0CA"/>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50"/>
            <a:ext cx="17409300" cy="1143000"/>
          </a:xfrm>
          <a:prstGeom prst="rect">
            <a:avLst/>
          </a:prstGeom>
          <a:noFill/>
          <a:ln>
            <a:noFill/>
          </a:ln>
        </p:spPr>
        <p:txBody>
          <a:bodyPr anchorCtr="0" anchor="b" bIns="0" lIns="0" spcFirstLastPara="1" rIns="0" wrap="square" tIns="0">
            <a:noAutofit/>
          </a:bodyPr>
          <a:lstStyle>
            <a:lvl1pPr lvl="0" marR="0" rtl="0">
              <a:lnSpc>
                <a:spcPct val="80000"/>
              </a:lnSpc>
              <a:spcBef>
                <a:spcPts val="0"/>
              </a:spcBef>
              <a:spcAft>
                <a:spcPts val="0"/>
              </a:spcAft>
              <a:buClr>
                <a:srgbClr val="05041D"/>
              </a:buClr>
              <a:buSzPts val="14000"/>
              <a:buFont typeface="Inter"/>
              <a:buNone/>
              <a:defRPr b="1" i="0" sz="14000" u="none" cap="none" strike="noStrike">
                <a:solidFill>
                  <a:srgbClr val="05041D"/>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23950"/>
            <a:ext cx="8229600" cy="4526100"/>
          </a:xfrm>
          <a:prstGeom prst="rect">
            <a:avLst/>
          </a:prstGeom>
          <a:noFill/>
          <a:ln>
            <a:noFill/>
          </a:ln>
        </p:spPr>
        <p:txBody>
          <a:bodyPr anchorCtr="0" anchor="t" bIns="0" lIns="0" spcFirstLastPara="1" rIns="0" wrap="square" tIns="0">
            <a:noAutofit/>
          </a:bodyPr>
          <a:lstStyle>
            <a:lvl1pPr indent="-736600" lvl="0" marL="457200" marR="0" rtl="0" algn="l">
              <a:lnSpc>
                <a:spcPct val="80000"/>
              </a:lnSpc>
              <a:spcBef>
                <a:spcPts val="640"/>
              </a:spcBef>
              <a:spcAft>
                <a:spcPts val="0"/>
              </a:spcAft>
              <a:buClr>
                <a:srgbClr val="05041D"/>
              </a:buClr>
              <a:buSzPts val="8000"/>
              <a:buFont typeface="Inter"/>
              <a:buChar char="•"/>
              <a:defRPr b="1" i="0" sz="8000" u="none" cap="none" strike="noStrike">
                <a:solidFill>
                  <a:srgbClr val="05041D"/>
                </a:solidFill>
                <a:latin typeface="Inter"/>
                <a:ea typeface="Inter"/>
                <a:cs typeface="Inter"/>
                <a:sym typeface="Inter"/>
              </a:defRPr>
            </a:lvl1pPr>
            <a:lvl2pPr indent="-400050" lvl="1" marL="914400" marR="0" rtl="0" algn="l">
              <a:spcBef>
                <a:spcPts val="560"/>
              </a:spcBef>
              <a:spcAft>
                <a:spcPts val="0"/>
              </a:spcAft>
              <a:buClr>
                <a:srgbClr val="05041D"/>
              </a:buClr>
              <a:buSzPts val="2700"/>
              <a:buFont typeface="Inter"/>
              <a:buChar char="–"/>
              <a:defRPr i="0" sz="2700" u="none" cap="none" strike="noStrike">
                <a:solidFill>
                  <a:srgbClr val="05041D"/>
                </a:solidFill>
                <a:latin typeface="Inter"/>
                <a:ea typeface="Inter"/>
                <a:cs typeface="Inter"/>
                <a:sym typeface="Inter"/>
              </a:defRPr>
            </a:lvl2pPr>
            <a:lvl3pPr indent="-361950" lvl="2" marL="1371600" marR="0" rtl="0" algn="l">
              <a:spcBef>
                <a:spcPts val="480"/>
              </a:spcBef>
              <a:spcAft>
                <a:spcPts val="0"/>
              </a:spcAft>
              <a:buClr>
                <a:schemeClr val="dk1"/>
              </a:buClr>
              <a:buSzPts val="2100"/>
              <a:buFont typeface="Inter"/>
              <a:buChar char="•"/>
              <a:defRPr i="0" sz="2100" u="none" cap="none" strike="noStrike">
                <a:solidFill>
                  <a:schemeClr val="dk1"/>
                </a:solidFill>
                <a:latin typeface="Inter"/>
                <a:ea typeface="Inter"/>
                <a:cs typeface="Inter"/>
                <a:sym typeface="Inter"/>
              </a:defRPr>
            </a:lvl3pPr>
            <a:lvl4pPr indent="-323850" lvl="3" marL="1828800" marR="0" rtl="0" algn="l">
              <a:spcBef>
                <a:spcPts val="400"/>
              </a:spcBef>
              <a:spcAft>
                <a:spcPts val="0"/>
              </a:spcAft>
              <a:buClr>
                <a:schemeClr val="dk1"/>
              </a:buClr>
              <a:buSzPts val="1500"/>
              <a:buFont typeface="Inter"/>
              <a:buChar char="–"/>
              <a:defRPr b="1" i="0" sz="1500" u="none" cap="none" strike="noStrike">
                <a:solidFill>
                  <a:schemeClr val="dk1"/>
                </a:solidFill>
                <a:latin typeface="Inter"/>
                <a:ea typeface="Inter"/>
                <a:cs typeface="Inter"/>
                <a:sym typeface="Inter"/>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73" name="Shape 73"/>
        <p:cNvGrpSpPr/>
        <p:nvPr/>
      </p:nvGrpSpPr>
      <p:grpSpPr>
        <a:xfrm>
          <a:off x="0" y="0"/>
          <a:ext cx="0" cy="0"/>
          <a:chOff x="0" y="0"/>
          <a:chExt cx="0" cy="0"/>
        </a:xfrm>
      </p:grpSpPr>
      <p:sp>
        <p:nvSpPr>
          <p:cNvPr id="74" name="Google Shape;74;p9"/>
          <p:cNvSpPr txBox="1"/>
          <p:nvPr/>
        </p:nvSpPr>
        <p:spPr>
          <a:xfrm>
            <a:off x="404400" y="5840920"/>
            <a:ext cx="17479200" cy="3447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14000">
                <a:solidFill>
                  <a:srgbClr val="05041D"/>
                </a:solidFill>
                <a:latin typeface="Inter"/>
                <a:ea typeface="Inter"/>
                <a:cs typeface="Inter"/>
                <a:sym typeface="Inter"/>
              </a:rPr>
              <a:t>SC1015</a:t>
            </a:r>
            <a:endParaRPr b="1" sz="14000">
              <a:solidFill>
                <a:srgbClr val="05041D"/>
              </a:solidFill>
              <a:latin typeface="Inter"/>
              <a:ea typeface="Inter"/>
              <a:cs typeface="Inter"/>
              <a:sym typeface="Inter"/>
            </a:endParaRPr>
          </a:p>
          <a:p>
            <a:pPr indent="0" lvl="0" marL="0" marR="0" rtl="0" algn="l">
              <a:lnSpc>
                <a:spcPct val="80000"/>
              </a:lnSpc>
              <a:spcBef>
                <a:spcPts val="0"/>
              </a:spcBef>
              <a:spcAft>
                <a:spcPts val="0"/>
              </a:spcAft>
              <a:buNone/>
            </a:pPr>
            <a:r>
              <a:rPr b="1" lang="en-US" sz="14000">
                <a:solidFill>
                  <a:srgbClr val="05041D"/>
                </a:solidFill>
                <a:latin typeface="Inter"/>
                <a:ea typeface="Inter"/>
                <a:cs typeface="Inter"/>
                <a:sym typeface="Inter"/>
              </a:rPr>
              <a:t>Mini Project</a:t>
            </a:r>
            <a:endParaRPr b="1" sz="14000">
              <a:solidFill>
                <a:srgbClr val="05041D"/>
              </a:solidFill>
              <a:latin typeface="Inter"/>
              <a:ea typeface="Inter"/>
              <a:cs typeface="Inter"/>
              <a:sym typeface="Inter"/>
            </a:endParaRPr>
          </a:p>
        </p:txBody>
      </p:sp>
      <p:pic>
        <p:nvPicPr>
          <p:cNvPr id="75" name="Google Shape;75;p9"/>
          <p:cNvPicPr preferRelativeResize="0"/>
          <p:nvPr/>
        </p:nvPicPr>
        <p:blipFill>
          <a:blip r:embed="rId3">
            <a:alphaModFix/>
          </a:blip>
          <a:stretch>
            <a:fillRect/>
          </a:stretch>
        </p:blipFill>
        <p:spPr>
          <a:xfrm>
            <a:off x="11801202" y="1134628"/>
            <a:ext cx="5972276" cy="4307671"/>
          </a:xfrm>
          <a:prstGeom prst="rect">
            <a:avLst/>
          </a:prstGeom>
          <a:noFill/>
          <a:ln>
            <a:noFill/>
          </a:ln>
        </p:spPr>
      </p:pic>
      <p:sp>
        <p:nvSpPr>
          <p:cNvPr id="76" name="Google Shape;76;p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77" name="Google Shape;77;p9"/>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78" name="Google Shape;78;p9"/>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79" name="Google Shape;79;p9"/>
          <p:cNvSpPr txBox="1"/>
          <p:nvPr/>
        </p:nvSpPr>
        <p:spPr>
          <a:xfrm>
            <a:off x="7741975" y="6164145"/>
            <a:ext cx="17479200" cy="4926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000">
                <a:solidFill>
                  <a:srgbClr val="05041D"/>
                </a:solidFill>
                <a:latin typeface="Inter"/>
                <a:ea typeface="Inter"/>
                <a:cs typeface="Inter"/>
                <a:sym typeface="Inter"/>
              </a:rPr>
              <a:t>What Makes a Business Stay Open?</a:t>
            </a:r>
            <a:endParaRPr b="1" sz="4000">
              <a:solidFill>
                <a:srgbClr val="05041D"/>
              </a:solidFill>
              <a:latin typeface="Inter"/>
              <a:ea typeface="Inter"/>
              <a:cs typeface="Inter"/>
              <a:sym typeface="Inter"/>
            </a:endParaRPr>
          </a:p>
        </p:txBody>
      </p:sp>
      <p:sp>
        <p:nvSpPr>
          <p:cNvPr id="80" name="Google Shape;80;p9"/>
          <p:cNvSpPr txBox="1"/>
          <p:nvPr/>
        </p:nvSpPr>
        <p:spPr>
          <a:xfrm>
            <a:off x="10928343" y="8005406"/>
            <a:ext cx="3038100" cy="9354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Zhu Zhanyan</a:t>
            </a:r>
            <a:endParaRPr b="1" sz="1599">
              <a:solidFill>
                <a:srgbClr val="05041D"/>
              </a:solidFill>
              <a:latin typeface="Inter"/>
              <a:ea typeface="Inter"/>
              <a:cs typeface="Inter"/>
              <a:sym typeface="Inter"/>
            </a:endParaRPr>
          </a:p>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Lim Li Ping Joey</a:t>
            </a:r>
            <a:endParaRPr b="1" sz="1599">
              <a:solidFill>
                <a:srgbClr val="05041D"/>
              </a:solidFill>
              <a:latin typeface="Inter"/>
              <a:ea typeface="Inter"/>
              <a:cs typeface="Inter"/>
              <a:sym typeface="Inter"/>
            </a:endParaRPr>
          </a:p>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Roger Kwek Zong Heng </a:t>
            </a:r>
            <a:endParaRPr/>
          </a:p>
        </p:txBody>
      </p:sp>
      <p:sp>
        <p:nvSpPr>
          <p:cNvPr id="81" name="Google Shape;81;p9"/>
          <p:cNvSpPr txBox="1"/>
          <p:nvPr/>
        </p:nvSpPr>
        <p:spPr>
          <a:xfrm>
            <a:off x="10928343" y="7655406"/>
            <a:ext cx="30381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FCSA | Team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195" name="Shape 195"/>
        <p:cNvGrpSpPr/>
        <p:nvPr/>
      </p:nvGrpSpPr>
      <p:grpSpPr>
        <a:xfrm>
          <a:off x="0" y="0"/>
          <a:ext cx="0" cy="0"/>
          <a:chOff x="0" y="0"/>
          <a:chExt cx="0" cy="0"/>
        </a:xfrm>
      </p:grpSpPr>
      <p:pic>
        <p:nvPicPr>
          <p:cNvPr id="196" name="Google Shape;196;p18"/>
          <p:cNvPicPr preferRelativeResize="0"/>
          <p:nvPr/>
        </p:nvPicPr>
        <p:blipFill>
          <a:blip r:embed="rId3">
            <a:alphaModFix/>
          </a:blip>
          <a:stretch>
            <a:fillRect/>
          </a:stretch>
        </p:blipFill>
        <p:spPr>
          <a:xfrm>
            <a:off x="670575" y="-1652014"/>
            <a:ext cx="16946852" cy="16847554"/>
          </a:xfrm>
          <a:prstGeom prst="rect">
            <a:avLst/>
          </a:prstGeom>
          <a:noFill/>
          <a:ln>
            <a:noFill/>
          </a:ln>
        </p:spPr>
      </p:pic>
      <p:sp>
        <p:nvSpPr>
          <p:cNvPr id="197" name="Google Shape;197;p18"/>
          <p:cNvSpPr txBox="1"/>
          <p:nvPr/>
        </p:nvSpPr>
        <p:spPr>
          <a:xfrm>
            <a:off x="1028700" y="3113995"/>
            <a:ext cx="16230600" cy="4433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4400">
                <a:solidFill>
                  <a:srgbClr val="FAF0CA"/>
                </a:solidFill>
                <a:latin typeface="Inter"/>
                <a:ea typeface="Inter"/>
                <a:cs typeface="Inter"/>
                <a:sym typeface="Inter"/>
              </a:rPr>
              <a:t>Sentiment Analysis</a:t>
            </a:r>
            <a:endParaRPr b="1" sz="14400">
              <a:solidFill>
                <a:srgbClr val="FAF0CA"/>
              </a:solidFill>
              <a:latin typeface="Inter"/>
              <a:ea typeface="Inter"/>
              <a:cs typeface="Inter"/>
              <a:sym typeface="Inter"/>
            </a:endParaRPr>
          </a:p>
        </p:txBody>
      </p:sp>
      <p:sp>
        <p:nvSpPr>
          <p:cNvPr id="198" name="Google Shape;198;p1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SC1015	</a:t>
            </a:r>
            <a:endParaRPr>
              <a:solidFill>
                <a:srgbClr val="FAF0CA"/>
              </a:solidFill>
            </a:endParaRPr>
          </a:p>
        </p:txBody>
      </p:sp>
      <p:sp>
        <p:nvSpPr>
          <p:cNvPr id="199" name="Google Shape;199;p18"/>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FAF0CA"/>
                </a:solidFill>
                <a:latin typeface="Inter"/>
                <a:ea typeface="Inter"/>
                <a:cs typeface="Inter"/>
                <a:sym typeface="Inter"/>
              </a:rPr>
              <a:t>Presentation</a:t>
            </a:r>
            <a:endParaRPr>
              <a:solidFill>
                <a:srgbClr val="FAF0CA"/>
              </a:solidFill>
            </a:endParaRPr>
          </a:p>
        </p:txBody>
      </p:sp>
      <p:sp>
        <p:nvSpPr>
          <p:cNvPr id="200" name="Google Shape;200;p18"/>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Mini Project</a:t>
            </a:r>
            <a:endParaRPr>
              <a:solidFill>
                <a:srgbClr val="FAF0CA"/>
              </a:solidFill>
            </a:endParaRPr>
          </a:p>
        </p:txBody>
      </p:sp>
    </p:spTree>
  </p:cSld>
  <p:clrMapOvr>
    <a:masterClrMapping/>
  </p:clrMapOvr>
  <p:transition>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04" name="Shape 204"/>
        <p:cNvGrpSpPr/>
        <p:nvPr/>
      </p:nvGrpSpPr>
      <p:grpSpPr>
        <a:xfrm>
          <a:off x="0" y="0"/>
          <a:ext cx="0" cy="0"/>
          <a:chOff x="0" y="0"/>
          <a:chExt cx="0" cy="0"/>
        </a:xfrm>
      </p:grpSpPr>
      <p:sp>
        <p:nvSpPr>
          <p:cNvPr id="205" name="Google Shape;205;p1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206" name="Google Shape;206;p19"/>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207" name="Google Shape;207;p19"/>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pic>
        <p:nvPicPr>
          <p:cNvPr id="208" name="Google Shape;208;p19"/>
          <p:cNvPicPr preferRelativeResize="0"/>
          <p:nvPr/>
        </p:nvPicPr>
        <p:blipFill>
          <a:blip r:embed="rId3">
            <a:alphaModFix/>
          </a:blip>
          <a:stretch>
            <a:fillRect/>
          </a:stretch>
        </p:blipFill>
        <p:spPr>
          <a:xfrm>
            <a:off x="7598938" y="3429000"/>
            <a:ext cx="6597199" cy="5110675"/>
          </a:xfrm>
          <a:prstGeom prst="rect">
            <a:avLst/>
          </a:prstGeom>
          <a:noFill/>
          <a:ln>
            <a:noFill/>
          </a:ln>
        </p:spPr>
      </p:pic>
      <p:pic>
        <p:nvPicPr>
          <p:cNvPr id="209" name="Google Shape;209;p19"/>
          <p:cNvPicPr preferRelativeResize="0"/>
          <p:nvPr/>
        </p:nvPicPr>
        <p:blipFill rotWithShape="1">
          <a:blip r:embed="rId4">
            <a:alphaModFix/>
          </a:blip>
          <a:srcRect b="0" l="0" r="49016" t="0"/>
          <a:stretch/>
        </p:blipFill>
        <p:spPr>
          <a:xfrm>
            <a:off x="2536362" y="5309750"/>
            <a:ext cx="3863426" cy="1349175"/>
          </a:xfrm>
          <a:prstGeom prst="rect">
            <a:avLst/>
          </a:prstGeom>
          <a:noFill/>
          <a:ln>
            <a:noFill/>
          </a:ln>
        </p:spPr>
      </p:pic>
      <p:sp>
        <p:nvSpPr>
          <p:cNvPr id="210" name="Google Shape;210;p19"/>
          <p:cNvSpPr txBox="1"/>
          <p:nvPr/>
        </p:nvSpPr>
        <p:spPr>
          <a:xfrm>
            <a:off x="1028700" y="1634475"/>
            <a:ext cx="146751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Length of Reviews</a:t>
            </a:r>
            <a:endParaRPr b="1" sz="8000">
              <a:solidFill>
                <a:srgbClr val="05041D"/>
              </a:solidFill>
              <a:latin typeface="Inter"/>
              <a:ea typeface="Inter"/>
              <a:cs typeface="Inter"/>
              <a:sym typeface="Inter"/>
            </a:endParaRPr>
          </a:p>
        </p:txBody>
      </p:sp>
    </p:spTree>
  </p:cSld>
  <p:clrMapOvr>
    <a:masterClrMapping/>
  </p:clrMapOvr>
  <p:transition>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14" name="Shape 214"/>
        <p:cNvGrpSpPr/>
        <p:nvPr/>
      </p:nvGrpSpPr>
      <p:grpSpPr>
        <a:xfrm>
          <a:off x="0" y="0"/>
          <a:ext cx="0" cy="0"/>
          <a:chOff x="0" y="0"/>
          <a:chExt cx="0" cy="0"/>
        </a:xfrm>
      </p:grpSpPr>
      <p:sp>
        <p:nvSpPr>
          <p:cNvPr id="215" name="Google Shape;215;p2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216" name="Google Shape;216;p20"/>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217" name="Google Shape;217;p20"/>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pic>
        <p:nvPicPr>
          <p:cNvPr id="218" name="Google Shape;218;p20"/>
          <p:cNvPicPr preferRelativeResize="0"/>
          <p:nvPr/>
        </p:nvPicPr>
        <p:blipFill>
          <a:blip r:embed="rId3">
            <a:alphaModFix/>
          </a:blip>
          <a:stretch>
            <a:fillRect/>
          </a:stretch>
        </p:blipFill>
        <p:spPr>
          <a:xfrm>
            <a:off x="1028700" y="3429000"/>
            <a:ext cx="8002249" cy="4970675"/>
          </a:xfrm>
          <a:prstGeom prst="rect">
            <a:avLst/>
          </a:prstGeom>
          <a:noFill/>
          <a:ln>
            <a:noFill/>
          </a:ln>
        </p:spPr>
      </p:pic>
      <p:pic>
        <p:nvPicPr>
          <p:cNvPr id="219" name="Google Shape;219;p20"/>
          <p:cNvPicPr preferRelativeResize="0"/>
          <p:nvPr/>
        </p:nvPicPr>
        <p:blipFill>
          <a:blip r:embed="rId4">
            <a:alphaModFix/>
          </a:blip>
          <a:stretch>
            <a:fillRect/>
          </a:stretch>
        </p:blipFill>
        <p:spPr>
          <a:xfrm>
            <a:off x="9961650" y="4470325"/>
            <a:ext cx="7829975" cy="2888026"/>
          </a:xfrm>
          <a:prstGeom prst="rect">
            <a:avLst/>
          </a:prstGeom>
          <a:noFill/>
          <a:ln>
            <a:noFill/>
          </a:ln>
        </p:spPr>
      </p:pic>
      <p:sp>
        <p:nvSpPr>
          <p:cNvPr id="220" name="Google Shape;220;p20"/>
          <p:cNvSpPr txBox="1"/>
          <p:nvPr/>
        </p:nvSpPr>
        <p:spPr>
          <a:xfrm>
            <a:off x="1028700" y="1634475"/>
            <a:ext cx="88281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Model Used</a:t>
            </a:r>
            <a:endParaRPr b="1" sz="8000">
              <a:solidFill>
                <a:srgbClr val="05041D"/>
              </a:solidFill>
              <a:latin typeface="Inter"/>
              <a:ea typeface="Inter"/>
              <a:cs typeface="Inter"/>
              <a:sym typeface="Inter"/>
            </a:endParaRPr>
          </a:p>
        </p:txBody>
      </p:sp>
    </p:spTree>
  </p:cSld>
  <p:clrMapOvr>
    <a:masterClrMapping/>
  </p:clrMapOvr>
  <p:transition>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24" name="Shape 224"/>
        <p:cNvGrpSpPr/>
        <p:nvPr/>
      </p:nvGrpSpPr>
      <p:grpSpPr>
        <a:xfrm>
          <a:off x="0" y="0"/>
          <a:ext cx="0" cy="0"/>
          <a:chOff x="0" y="0"/>
          <a:chExt cx="0" cy="0"/>
        </a:xfrm>
      </p:grpSpPr>
      <p:sp>
        <p:nvSpPr>
          <p:cNvPr id="225" name="Google Shape;225;p21"/>
          <p:cNvSpPr txBox="1"/>
          <p:nvPr/>
        </p:nvSpPr>
        <p:spPr>
          <a:xfrm>
            <a:off x="1028700" y="1695600"/>
            <a:ext cx="13530900" cy="68958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Q1. Do Closed Businesses Have More Negative Reviews?</a:t>
            </a:r>
            <a:endParaRPr b="1" sz="8000">
              <a:solidFill>
                <a:srgbClr val="05041D"/>
              </a:solidFill>
              <a:latin typeface="Inter"/>
              <a:ea typeface="Inter"/>
              <a:cs typeface="Inter"/>
              <a:sym typeface="Inter"/>
            </a:endParaRPr>
          </a:p>
          <a:p>
            <a:pPr indent="0" lvl="0" marL="0" marR="0" rtl="0" algn="l">
              <a:lnSpc>
                <a:spcPct val="80000"/>
              </a:lnSpc>
              <a:spcBef>
                <a:spcPts val="0"/>
              </a:spcBef>
              <a:spcAft>
                <a:spcPts val="0"/>
              </a:spcAft>
              <a:buNone/>
            </a:pPr>
            <a:r>
              <a:t/>
            </a:r>
            <a:endParaRPr b="1" sz="8000">
              <a:solidFill>
                <a:srgbClr val="05041D"/>
              </a:solidFill>
              <a:latin typeface="Inter"/>
              <a:ea typeface="Inter"/>
              <a:cs typeface="Inter"/>
              <a:sym typeface="Inter"/>
            </a:endParaRPr>
          </a:p>
          <a:p>
            <a:pPr indent="0" lvl="0" marL="0" rtl="0" algn="l">
              <a:lnSpc>
                <a:spcPct val="80000"/>
              </a:lnSpc>
              <a:spcBef>
                <a:spcPts val="0"/>
              </a:spcBef>
              <a:spcAft>
                <a:spcPts val="0"/>
              </a:spcAft>
              <a:buNone/>
            </a:pPr>
            <a:r>
              <a:rPr b="1" lang="en-US" sz="8000">
                <a:solidFill>
                  <a:srgbClr val="05041D"/>
                </a:solidFill>
                <a:latin typeface="Inter"/>
                <a:ea typeface="Inter"/>
                <a:cs typeface="Inter"/>
                <a:sym typeface="Inter"/>
              </a:rPr>
              <a:t>Q2. Do Open businesses have more reviews than Closed businesses?</a:t>
            </a:r>
            <a:endParaRPr b="1" sz="8000">
              <a:solidFill>
                <a:srgbClr val="05041D"/>
              </a:solidFill>
              <a:latin typeface="Inter"/>
              <a:ea typeface="Inter"/>
              <a:cs typeface="Inter"/>
              <a:sym typeface="Inter"/>
            </a:endParaRPr>
          </a:p>
        </p:txBody>
      </p:sp>
      <p:sp>
        <p:nvSpPr>
          <p:cNvPr id="226" name="Google Shape;226;p2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227" name="Google Shape;227;p21"/>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228" name="Google Shape;228;p21"/>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Tree>
  </p:cSld>
  <p:clrMapOvr>
    <a:masterClrMapping/>
  </p:clrMapOvr>
  <p:transition>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32" name="Shape 232"/>
        <p:cNvGrpSpPr/>
        <p:nvPr/>
      </p:nvGrpSpPr>
      <p:grpSpPr>
        <a:xfrm>
          <a:off x="0" y="0"/>
          <a:ext cx="0" cy="0"/>
          <a:chOff x="0" y="0"/>
          <a:chExt cx="0" cy="0"/>
        </a:xfrm>
      </p:grpSpPr>
      <p:sp>
        <p:nvSpPr>
          <p:cNvPr id="233" name="Google Shape;233;p22"/>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234" name="Google Shape;234;p2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235" name="Google Shape;235;p22"/>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236" name="Google Shape;236;p22"/>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237" name="Google Shape;237;p22"/>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Verdict</a:t>
            </a:r>
            <a:endParaRPr b="1" sz="8000">
              <a:solidFill>
                <a:srgbClr val="05041D"/>
              </a:solidFill>
              <a:latin typeface="Inter"/>
              <a:ea typeface="Inter"/>
              <a:cs typeface="Inter"/>
              <a:sym typeface="Inter"/>
            </a:endParaRPr>
          </a:p>
        </p:txBody>
      </p:sp>
      <p:sp>
        <p:nvSpPr>
          <p:cNvPr id="238" name="Google Shape;238;p22"/>
          <p:cNvSpPr txBox="1"/>
          <p:nvPr/>
        </p:nvSpPr>
        <p:spPr>
          <a:xfrm>
            <a:off x="923250" y="2878646"/>
            <a:ext cx="7297500" cy="3761100"/>
          </a:xfrm>
          <a:prstGeom prst="rect">
            <a:avLst/>
          </a:prstGeom>
          <a:noFill/>
          <a:ln>
            <a:noFill/>
          </a:ln>
        </p:spPr>
        <p:txBody>
          <a:bodyPr anchorCtr="0" anchor="t" bIns="0" lIns="0" spcFirstLastPara="1" rIns="0" wrap="square" tIns="0">
            <a:spAutoFit/>
          </a:bodyPr>
          <a:lstStyle/>
          <a:p>
            <a:pPr indent="-400050" lvl="0" marL="457200" marR="0" rtl="0" algn="just">
              <a:lnSpc>
                <a:spcPct val="115000"/>
              </a:lnSpc>
              <a:spcBef>
                <a:spcPts val="0"/>
              </a:spcBef>
              <a:spcAft>
                <a:spcPts val="0"/>
              </a:spcAft>
              <a:buClr>
                <a:srgbClr val="05041D"/>
              </a:buClr>
              <a:buSzPts val="2700"/>
              <a:buFont typeface="Inter"/>
              <a:buChar char="●"/>
            </a:pPr>
            <a:r>
              <a:rPr lang="en-US" sz="2700">
                <a:solidFill>
                  <a:srgbClr val="05041D"/>
                </a:solidFill>
                <a:latin typeface="Inter"/>
                <a:ea typeface="Inter"/>
                <a:cs typeface="Inter"/>
                <a:sym typeface="Inter"/>
              </a:rPr>
              <a:t>It is difficult to conclude that closed businesses have more negative reviews</a:t>
            </a:r>
            <a:endParaRPr sz="2700">
              <a:solidFill>
                <a:srgbClr val="05041D"/>
              </a:solidFill>
              <a:latin typeface="Inter"/>
              <a:ea typeface="Inter"/>
              <a:cs typeface="Inter"/>
              <a:sym typeface="Inter"/>
            </a:endParaRPr>
          </a:p>
          <a:p>
            <a:pPr indent="-400050" lvl="0" marL="457200" marR="0" rtl="0" algn="just">
              <a:lnSpc>
                <a:spcPct val="115000"/>
              </a:lnSpc>
              <a:spcBef>
                <a:spcPts val="0"/>
              </a:spcBef>
              <a:spcAft>
                <a:spcPts val="0"/>
              </a:spcAft>
              <a:buClr>
                <a:srgbClr val="05041D"/>
              </a:buClr>
              <a:buSzPts val="2700"/>
              <a:buFont typeface="Inter"/>
              <a:buChar char="●"/>
            </a:pPr>
            <a:r>
              <a:rPr lang="en-US" sz="2700">
                <a:solidFill>
                  <a:srgbClr val="05041D"/>
                </a:solidFill>
                <a:latin typeface="Inter"/>
                <a:ea typeface="Inter"/>
                <a:cs typeface="Inter"/>
                <a:sym typeface="Inter"/>
              </a:rPr>
              <a:t>Total number of reviews for closed businesses is significantly lower than open </a:t>
            </a:r>
            <a:r>
              <a:rPr lang="en-US" sz="2700">
                <a:solidFill>
                  <a:srgbClr val="05041D"/>
                </a:solidFill>
                <a:latin typeface="Inter"/>
                <a:ea typeface="Inter"/>
                <a:cs typeface="Inter"/>
                <a:sym typeface="Inter"/>
              </a:rPr>
              <a:t>businesses</a:t>
            </a:r>
            <a:endParaRPr sz="2700">
              <a:solidFill>
                <a:srgbClr val="05041D"/>
              </a:solidFill>
              <a:latin typeface="Inter"/>
              <a:ea typeface="Inter"/>
              <a:cs typeface="Inter"/>
              <a:sym typeface="Inter"/>
            </a:endParaRPr>
          </a:p>
          <a:p>
            <a:pPr indent="-400050" lvl="0" marL="457200" rtl="0" algn="just">
              <a:lnSpc>
                <a:spcPct val="115000"/>
              </a:lnSpc>
              <a:spcBef>
                <a:spcPts val="0"/>
              </a:spcBef>
              <a:spcAft>
                <a:spcPts val="0"/>
              </a:spcAft>
              <a:buClr>
                <a:srgbClr val="05041D"/>
              </a:buClr>
              <a:buSzPts val="2700"/>
              <a:buFont typeface="Inter"/>
              <a:buChar char="●"/>
            </a:pPr>
            <a:r>
              <a:rPr lang="en-US" sz="2700">
                <a:solidFill>
                  <a:srgbClr val="05041D"/>
                </a:solidFill>
                <a:latin typeface="Inter"/>
                <a:ea typeface="Inter"/>
                <a:cs typeface="Inter"/>
                <a:sym typeface="Inter"/>
              </a:rPr>
              <a:t>According to the crosstab, open businesses have significantly more reviews than closed businesses</a:t>
            </a:r>
            <a:endParaRPr sz="2700">
              <a:solidFill>
                <a:srgbClr val="05041D"/>
              </a:solidFill>
              <a:latin typeface="Inter"/>
              <a:ea typeface="Inter"/>
              <a:cs typeface="Inter"/>
              <a:sym typeface="Inter"/>
            </a:endParaRPr>
          </a:p>
        </p:txBody>
      </p:sp>
      <p:pic>
        <p:nvPicPr>
          <p:cNvPr id="239" name="Google Shape;239;p22"/>
          <p:cNvPicPr preferRelativeResize="0"/>
          <p:nvPr/>
        </p:nvPicPr>
        <p:blipFill>
          <a:blip r:embed="rId3">
            <a:alphaModFix/>
          </a:blip>
          <a:stretch>
            <a:fillRect/>
          </a:stretch>
        </p:blipFill>
        <p:spPr>
          <a:xfrm>
            <a:off x="9491175" y="1858926"/>
            <a:ext cx="7626776" cy="5796349"/>
          </a:xfrm>
          <a:prstGeom prst="rect">
            <a:avLst/>
          </a:prstGeom>
          <a:noFill/>
          <a:ln>
            <a:noFill/>
          </a:ln>
        </p:spPr>
      </p:pic>
      <p:pic>
        <p:nvPicPr>
          <p:cNvPr id="240" name="Google Shape;240;p22"/>
          <p:cNvPicPr preferRelativeResize="0"/>
          <p:nvPr/>
        </p:nvPicPr>
        <p:blipFill>
          <a:blip r:embed="rId4">
            <a:alphaModFix/>
          </a:blip>
          <a:stretch>
            <a:fillRect/>
          </a:stretch>
        </p:blipFill>
        <p:spPr>
          <a:xfrm>
            <a:off x="9491180" y="7820375"/>
            <a:ext cx="7909500" cy="2165700"/>
          </a:xfrm>
          <a:prstGeom prst="rect">
            <a:avLst/>
          </a:prstGeom>
          <a:noFill/>
          <a:ln>
            <a:noFill/>
          </a:ln>
        </p:spPr>
      </p:pic>
    </p:spTree>
  </p:cSld>
  <p:clrMapOvr>
    <a:masterClrMapping/>
  </p:clrMapOvr>
  <p:transition>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44" name="Shape 244"/>
        <p:cNvGrpSpPr/>
        <p:nvPr/>
      </p:nvGrpSpPr>
      <p:grpSpPr>
        <a:xfrm>
          <a:off x="0" y="0"/>
          <a:ext cx="0" cy="0"/>
          <a:chOff x="0" y="0"/>
          <a:chExt cx="0" cy="0"/>
        </a:xfrm>
      </p:grpSpPr>
      <p:sp>
        <p:nvSpPr>
          <p:cNvPr id="245" name="Google Shape;245;p23"/>
          <p:cNvSpPr txBox="1"/>
          <p:nvPr/>
        </p:nvSpPr>
        <p:spPr>
          <a:xfrm>
            <a:off x="1028700" y="3665850"/>
            <a:ext cx="15544800" cy="2955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Q3. What Do People Say About Businesses that are Open vs Closed?</a:t>
            </a:r>
            <a:endParaRPr b="1" sz="8000">
              <a:solidFill>
                <a:srgbClr val="05041D"/>
              </a:solidFill>
              <a:latin typeface="Inter"/>
              <a:ea typeface="Inter"/>
              <a:cs typeface="Inter"/>
              <a:sym typeface="Inter"/>
            </a:endParaRPr>
          </a:p>
        </p:txBody>
      </p:sp>
      <p:sp>
        <p:nvSpPr>
          <p:cNvPr id="246" name="Google Shape;246;p2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247" name="Google Shape;247;p23"/>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248" name="Google Shape;248;p23"/>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Tree>
  </p:cSld>
  <p:clrMapOvr>
    <a:masterClrMapping/>
  </p:clrMapOvr>
  <p:transition>
    <p:push/>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52" name="Shape 252"/>
        <p:cNvGrpSpPr/>
        <p:nvPr/>
      </p:nvGrpSpPr>
      <p:grpSpPr>
        <a:xfrm>
          <a:off x="0" y="0"/>
          <a:ext cx="0" cy="0"/>
          <a:chOff x="0" y="0"/>
          <a:chExt cx="0" cy="0"/>
        </a:xfrm>
      </p:grpSpPr>
      <p:sp>
        <p:nvSpPr>
          <p:cNvPr id="253" name="Google Shape;253;p24"/>
          <p:cNvSpPr txBox="1"/>
          <p:nvPr/>
        </p:nvSpPr>
        <p:spPr>
          <a:xfrm>
            <a:off x="259925" y="3019500"/>
            <a:ext cx="6440400" cy="11451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lang="en-US" sz="3100">
                <a:solidFill>
                  <a:srgbClr val="05041D"/>
                </a:solidFill>
                <a:latin typeface="Inter"/>
                <a:ea typeface="Inter"/>
                <a:cs typeface="Inter"/>
                <a:sym typeface="Inter"/>
              </a:rPr>
              <a:t>Getting Rid of Stopwords/Punctuations/</a:t>
            </a:r>
            <a:endParaRPr sz="3100">
              <a:solidFill>
                <a:srgbClr val="05041D"/>
              </a:solidFill>
              <a:latin typeface="Inter"/>
              <a:ea typeface="Inter"/>
              <a:cs typeface="Inter"/>
              <a:sym typeface="Inter"/>
            </a:endParaRPr>
          </a:p>
          <a:p>
            <a:pPr indent="0" lvl="0" marL="0" rtl="0" algn="l">
              <a:lnSpc>
                <a:spcPct val="80000"/>
              </a:lnSpc>
              <a:spcBef>
                <a:spcPts val="0"/>
              </a:spcBef>
              <a:spcAft>
                <a:spcPts val="0"/>
              </a:spcAft>
              <a:buClr>
                <a:schemeClr val="dk1"/>
              </a:buClr>
              <a:buFont typeface="Arial"/>
              <a:buNone/>
            </a:pPr>
            <a:r>
              <a:rPr lang="en-US" sz="3100">
                <a:solidFill>
                  <a:srgbClr val="05041D"/>
                </a:solidFill>
                <a:latin typeface="Inter"/>
                <a:ea typeface="Inter"/>
                <a:cs typeface="Inter"/>
                <a:sym typeface="Inter"/>
              </a:rPr>
              <a:t>Lowercase Conversion</a:t>
            </a:r>
            <a:endParaRPr b="1" sz="4700">
              <a:solidFill>
                <a:srgbClr val="05041D"/>
              </a:solidFill>
              <a:latin typeface="Inter"/>
              <a:ea typeface="Inter"/>
              <a:cs typeface="Inter"/>
              <a:sym typeface="Inter"/>
            </a:endParaRPr>
          </a:p>
        </p:txBody>
      </p:sp>
      <p:sp>
        <p:nvSpPr>
          <p:cNvPr id="254" name="Google Shape;254;p2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255" name="Google Shape;255;p24"/>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256" name="Google Shape;256;p24"/>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257" name="Google Shape;257;p24"/>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Cleaning Text Data</a:t>
            </a:r>
            <a:endParaRPr sz="6400">
              <a:solidFill>
                <a:srgbClr val="05041D"/>
              </a:solidFill>
              <a:latin typeface="Inter"/>
              <a:ea typeface="Inter"/>
              <a:cs typeface="Inter"/>
              <a:sym typeface="Inter"/>
            </a:endParaRPr>
          </a:p>
        </p:txBody>
      </p:sp>
      <p:pic>
        <p:nvPicPr>
          <p:cNvPr id="258" name="Google Shape;258;p24"/>
          <p:cNvPicPr preferRelativeResize="0"/>
          <p:nvPr/>
        </p:nvPicPr>
        <p:blipFill>
          <a:blip r:embed="rId3">
            <a:alphaModFix/>
          </a:blip>
          <a:stretch>
            <a:fillRect/>
          </a:stretch>
        </p:blipFill>
        <p:spPr>
          <a:xfrm>
            <a:off x="260021" y="6388200"/>
            <a:ext cx="6440287" cy="1457200"/>
          </a:xfrm>
          <a:prstGeom prst="rect">
            <a:avLst/>
          </a:prstGeom>
          <a:noFill/>
          <a:ln>
            <a:noFill/>
          </a:ln>
        </p:spPr>
      </p:pic>
      <p:pic>
        <p:nvPicPr>
          <p:cNvPr id="259" name="Google Shape;259;p24"/>
          <p:cNvPicPr preferRelativeResize="0"/>
          <p:nvPr/>
        </p:nvPicPr>
        <p:blipFill>
          <a:blip r:embed="rId4">
            <a:alphaModFix/>
          </a:blip>
          <a:stretch>
            <a:fillRect/>
          </a:stretch>
        </p:blipFill>
        <p:spPr>
          <a:xfrm>
            <a:off x="260021" y="4639025"/>
            <a:ext cx="6440282" cy="1402243"/>
          </a:xfrm>
          <a:prstGeom prst="rect">
            <a:avLst/>
          </a:prstGeom>
          <a:noFill/>
          <a:ln>
            <a:noFill/>
          </a:ln>
        </p:spPr>
      </p:pic>
      <p:pic>
        <p:nvPicPr>
          <p:cNvPr id="260" name="Google Shape;260;p24"/>
          <p:cNvPicPr preferRelativeResize="0"/>
          <p:nvPr/>
        </p:nvPicPr>
        <p:blipFill>
          <a:blip r:embed="rId5">
            <a:alphaModFix/>
          </a:blip>
          <a:stretch>
            <a:fillRect/>
          </a:stretch>
        </p:blipFill>
        <p:spPr>
          <a:xfrm>
            <a:off x="7531076" y="4639026"/>
            <a:ext cx="4462753" cy="888294"/>
          </a:xfrm>
          <a:prstGeom prst="rect">
            <a:avLst/>
          </a:prstGeom>
          <a:noFill/>
          <a:ln>
            <a:noFill/>
          </a:ln>
        </p:spPr>
      </p:pic>
      <p:pic>
        <p:nvPicPr>
          <p:cNvPr id="261" name="Google Shape;261;p24"/>
          <p:cNvPicPr preferRelativeResize="0"/>
          <p:nvPr/>
        </p:nvPicPr>
        <p:blipFill>
          <a:blip r:embed="rId6">
            <a:alphaModFix/>
          </a:blip>
          <a:stretch>
            <a:fillRect/>
          </a:stretch>
        </p:blipFill>
        <p:spPr>
          <a:xfrm>
            <a:off x="7531081" y="5730154"/>
            <a:ext cx="4462753" cy="2115247"/>
          </a:xfrm>
          <a:prstGeom prst="rect">
            <a:avLst/>
          </a:prstGeom>
          <a:noFill/>
          <a:ln>
            <a:noFill/>
          </a:ln>
        </p:spPr>
      </p:pic>
      <p:sp>
        <p:nvSpPr>
          <p:cNvPr id="262" name="Google Shape;262;p24"/>
          <p:cNvSpPr txBox="1"/>
          <p:nvPr/>
        </p:nvSpPr>
        <p:spPr>
          <a:xfrm>
            <a:off x="8262450" y="3308850"/>
            <a:ext cx="3000000" cy="5664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lang="en-US" sz="3100">
                <a:solidFill>
                  <a:srgbClr val="05041D"/>
                </a:solidFill>
                <a:latin typeface="Inter"/>
                <a:ea typeface="Inter"/>
                <a:cs typeface="Inter"/>
                <a:sym typeface="Inter"/>
              </a:rPr>
              <a:t>Lemmatisation</a:t>
            </a:r>
            <a:endParaRPr/>
          </a:p>
        </p:txBody>
      </p:sp>
      <p:pic>
        <p:nvPicPr>
          <p:cNvPr id="263" name="Google Shape;263;p24"/>
          <p:cNvPicPr preferRelativeResize="0"/>
          <p:nvPr/>
        </p:nvPicPr>
        <p:blipFill>
          <a:blip r:embed="rId7">
            <a:alphaModFix/>
          </a:blip>
          <a:stretch>
            <a:fillRect/>
          </a:stretch>
        </p:blipFill>
        <p:spPr>
          <a:xfrm>
            <a:off x="12824605" y="5527325"/>
            <a:ext cx="4837279" cy="1457200"/>
          </a:xfrm>
          <a:prstGeom prst="rect">
            <a:avLst/>
          </a:prstGeom>
          <a:noFill/>
          <a:ln>
            <a:noFill/>
          </a:ln>
        </p:spPr>
      </p:pic>
      <p:sp>
        <p:nvSpPr>
          <p:cNvPr id="264" name="Google Shape;264;p24"/>
          <p:cNvSpPr txBox="1"/>
          <p:nvPr/>
        </p:nvSpPr>
        <p:spPr>
          <a:xfrm>
            <a:off x="13743238" y="3278600"/>
            <a:ext cx="3000000" cy="5664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sz="3100">
                <a:solidFill>
                  <a:srgbClr val="05041D"/>
                </a:solidFill>
                <a:latin typeface="Inter"/>
                <a:ea typeface="Inter"/>
                <a:cs typeface="Inter"/>
                <a:sym typeface="Inter"/>
              </a:rPr>
              <a:t>Trigrams</a:t>
            </a:r>
            <a:endParaRPr/>
          </a:p>
        </p:txBody>
      </p:sp>
    </p:spTree>
  </p:cSld>
  <p:clrMapOvr>
    <a:masterClrMapping/>
  </p:clrMapOvr>
  <p:transition>
    <p:push/>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68" name="Shape 268"/>
        <p:cNvGrpSpPr/>
        <p:nvPr/>
      </p:nvGrpSpPr>
      <p:grpSpPr>
        <a:xfrm>
          <a:off x="0" y="0"/>
          <a:ext cx="0" cy="0"/>
          <a:chOff x="0" y="0"/>
          <a:chExt cx="0" cy="0"/>
        </a:xfrm>
      </p:grpSpPr>
      <p:sp>
        <p:nvSpPr>
          <p:cNvPr id="269" name="Google Shape;269;p25"/>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270" name="Google Shape;270;p2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271" name="Google Shape;271;p25"/>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272" name="Google Shape;272;p25"/>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273" name="Google Shape;273;p25"/>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Term Frequency Analysis</a:t>
            </a:r>
            <a:endParaRPr sz="6400">
              <a:solidFill>
                <a:srgbClr val="05041D"/>
              </a:solidFill>
              <a:latin typeface="Inter"/>
              <a:ea typeface="Inter"/>
              <a:cs typeface="Inter"/>
              <a:sym typeface="Inter"/>
            </a:endParaRPr>
          </a:p>
        </p:txBody>
      </p:sp>
      <p:pic>
        <p:nvPicPr>
          <p:cNvPr id="274" name="Google Shape;274;p25"/>
          <p:cNvPicPr preferRelativeResize="0"/>
          <p:nvPr/>
        </p:nvPicPr>
        <p:blipFill>
          <a:blip r:embed="rId3">
            <a:alphaModFix/>
          </a:blip>
          <a:stretch>
            <a:fillRect/>
          </a:stretch>
        </p:blipFill>
        <p:spPr>
          <a:xfrm>
            <a:off x="972048" y="3883953"/>
            <a:ext cx="7249750" cy="3716197"/>
          </a:xfrm>
          <a:prstGeom prst="rect">
            <a:avLst/>
          </a:prstGeom>
          <a:noFill/>
          <a:ln>
            <a:noFill/>
          </a:ln>
        </p:spPr>
      </p:pic>
      <p:pic>
        <p:nvPicPr>
          <p:cNvPr id="275" name="Google Shape;275;p25"/>
          <p:cNvPicPr preferRelativeResize="0"/>
          <p:nvPr/>
        </p:nvPicPr>
        <p:blipFill>
          <a:blip r:embed="rId4">
            <a:alphaModFix/>
          </a:blip>
          <a:stretch>
            <a:fillRect/>
          </a:stretch>
        </p:blipFill>
        <p:spPr>
          <a:xfrm>
            <a:off x="10066198" y="3883950"/>
            <a:ext cx="7249750" cy="3716197"/>
          </a:xfrm>
          <a:prstGeom prst="rect">
            <a:avLst/>
          </a:prstGeom>
          <a:noFill/>
          <a:ln>
            <a:noFill/>
          </a:ln>
        </p:spPr>
      </p:pic>
      <p:sp>
        <p:nvSpPr>
          <p:cNvPr id="276" name="Google Shape;276;p25"/>
          <p:cNvSpPr txBox="1"/>
          <p:nvPr/>
        </p:nvSpPr>
        <p:spPr>
          <a:xfrm>
            <a:off x="3009475" y="8064500"/>
            <a:ext cx="3174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rgbClr val="05041D"/>
                </a:solidFill>
                <a:latin typeface="Inter"/>
                <a:ea typeface="Inter"/>
                <a:cs typeface="Inter"/>
                <a:sym typeface="Inter"/>
              </a:rPr>
              <a:t>Closed Businesses</a:t>
            </a:r>
            <a:endParaRPr sz="2600">
              <a:solidFill>
                <a:srgbClr val="05041D"/>
              </a:solidFill>
              <a:latin typeface="Inter"/>
              <a:ea typeface="Inter"/>
              <a:cs typeface="Inter"/>
              <a:sym typeface="Inter"/>
            </a:endParaRPr>
          </a:p>
        </p:txBody>
      </p:sp>
      <p:sp>
        <p:nvSpPr>
          <p:cNvPr id="277" name="Google Shape;277;p25"/>
          <p:cNvSpPr txBox="1"/>
          <p:nvPr/>
        </p:nvSpPr>
        <p:spPr>
          <a:xfrm>
            <a:off x="12103625" y="8064500"/>
            <a:ext cx="3174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rgbClr val="05041D"/>
                </a:solidFill>
                <a:latin typeface="Inter"/>
                <a:ea typeface="Inter"/>
                <a:cs typeface="Inter"/>
                <a:sym typeface="Inter"/>
              </a:rPr>
              <a:t>Open Businesses</a:t>
            </a:r>
            <a:endParaRPr sz="2600">
              <a:solidFill>
                <a:srgbClr val="05041D"/>
              </a:solidFill>
              <a:latin typeface="Inter"/>
              <a:ea typeface="Inter"/>
              <a:cs typeface="Inter"/>
              <a:sym typeface="Inter"/>
            </a:endParaRPr>
          </a:p>
        </p:txBody>
      </p:sp>
      <p:grpSp>
        <p:nvGrpSpPr>
          <p:cNvPr id="278" name="Google Shape;278;p25"/>
          <p:cNvGrpSpPr/>
          <p:nvPr/>
        </p:nvGrpSpPr>
        <p:grpSpPr>
          <a:xfrm>
            <a:off x="1154850" y="3841575"/>
            <a:ext cx="15974250" cy="2792075"/>
            <a:chOff x="1154850" y="3841575"/>
            <a:chExt cx="15974250" cy="2792075"/>
          </a:xfrm>
        </p:grpSpPr>
        <p:sp>
          <p:nvSpPr>
            <p:cNvPr id="279" name="Google Shape;279;p25"/>
            <p:cNvSpPr/>
            <p:nvPr/>
          </p:nvSpPr>
          <p:spPr>
            <a:xfrm>
              <a:off x="1262075" y="5387250"/>
              <a:ext cx="6834300" cy="585000"/>
            </a:xfrm>
            <a:prstGeom prst="rect">
              <a:avLst/>
            </a:prstGeom>
            <a:no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0" name="Google Shape;280;p25"/>
            <p:cNvSpPr/>
            <p:nvPr/>
          </p:nvSpPr>
          <p:spPr>
            <a:xfrm>
              <a:off x="10294800" y="4962588"/>
              <a:ext cx="6834300" cy="809700"/>
            </a:xfrm>
            <a:prstGeom prst="rect">
              <a:avLst/>
            </a:prstGeom>
            <a:no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1" name="Google Shape;281;p25"/>
            <p:cNvSpPr/>
            <p:nvPr/>
          </p:nvSpPr>
          <p:spPr>
            <a:xfrm>
              <a:off x="1154850" y="6054950"/>
              <a:ext cx="6834300" cy="578700"/>
            </a:xfrm>
            <a:prstGeom prst="rect">
              <a:avLst/>
            </a:prstGeom>
            <a:no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2" name="Google Shape;282;p25"/>
            <p:cNvSpPr/>
            <p:nvPr/>
          </p:nvSpPr>
          <p:spPr>
            <a:xfrm>
              <a:off x="10169750" y="3841575"/>
              <a:ext cx="3174900" cy="585000"/>
            </a:xfrm>
            <a:prstGeom prst="rect">
              <a:avLst/>
            </a:prstGeom>
            <a:noFill/>
            <a:ln cap="flat" cmpd="sng" w="1143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grpSp>
    </p:spTree>
  </p:cSld>
  <p:clrMapOvr>
    <a:masterClrMapping/>
  </p:clrMapOvr>
  <p:transition>
    <p:push/>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286" name="Shape 286"/>
        <p:cNvGrpSpPr/>
        <p:nvPr/>
      </p:nvGrpSpPr>
      <p:grpSpPr>
        <a:xfrm>
          <a:off x="0" y="0"/>
          <a:ext cx="0" cy="0"/>
          <a:chOff x="0" y="0"/>
          <a:chExt cx="0" cy="0"/>
        </a:xfrm>
      </p:grpSpPr>
      <p:sp>
        <p:nvSpPr>
          <p:cNvPr id="287" name="Google Shape;287;p26"/>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288" name="Google Shape;288;p2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289" name="Google Shape;289;p26"/>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290" name="Google Shape;290;p26"/>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291" name="Google Shape;291;p26"/>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Term Frequency Analysis</a:t>
            </a:r>
            <a:endParaRPr sz="6400">
              <a:solidFill>
                <a:srgbClr val="05041D"/>
              </a:solidFill>
              <a:latin typeface="Inter"/>
              <a:ea typeface="Inter"/>
              <a:cs typeface="Inter"/>
              <a:sym typeface="Inter"/>
            </a:endParaRPr>
          </a:p>
        </p:txBody>
      </p:sp>
      <p:pic>
        <p:nvPicPr>
          <p:cNvPr id="292" name="Google Shape;292;p26"/>
          <p:cNvPicPr preferRelativeResize="0"/>
          <p:nvPr/>
        </p:nvPicPr>
        <p:blipFill>
          <a:blip r:embed="rId3">
            <a:alphaModFix/>
          </a:blip>
          <a:stretch>
            <a:fillRect/>
          </a:stretch>
        </p:blipFill>
        <p:spPr>
          <a:xfrm>
            <a:off x="972048" y="3883953"/>
            <a:ext cx="7249750" cy="3716197"/>
          </a:xfrm>
          <a:prstGeom prst="rect">
            <a:avLst/>
          </a:prstGeom>
          <a:noFill/>
          <a:ln>
            <a:noFill/>
          </a:ln>
        </p:spPr>
      </p:pic>
      <p:pic>
        <p:nvPicPr>
          <p:cNvPr id="293" name="Google Shape;293;p26"/>
          <p:cNvPicPr preferRelativeResize="0"/>
          <p:nvPr/>
        </p:nvPicPr>
        <p:blipFill>
          <a:blip r:embed="rId4">
            <a:alphaModFix/>
          </a:blip>
          <a:stretch>
            <a:fillRect/>
          </a:stretch>
        </p:blipFill>
        <p:spPr>
          <a:xfrm>
            <a:off x="10066198" y="3883950"/>
            <a:ext cx="7249750" cy="3716197"/>
          </a:xfrm>
          <a:prstGeom prst="rect">
            <a:avLst/>
          </a:prstGeom>
          <a:noFill/>
          <a:ln>
            <a:noFill/>
          </a:ln>
        </p:spPr>
      </p:pic>
      <p:sp>
        <p:nvSpPr>
          <p:cNvPr id="294" name="Google Shape;294;p26"/>
          <p:cNvSpPr txBox="1"/>
          <p:nvPr/>
        </p:nvSpPr>
        <p:spPr>
          <a:xfrm>
            <a:off x="3009475" y="8064500"/>
            <a:ext cx="3174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rgbClr val="05041D"/>
                </a:solidFill>
                <a:latin typeface="Inter"/>
                <a:ea typeface="Inter"/>
                <a:cs typeface="Inter"/>
                <a:sym typeface="Inter"/>
              </a:rPr>
              <a:t>Closed Businesses</a:t>
            </a:r>
            <a:endParaRPr sz="2600">
              <a:solidFill>
                <a:srgbClr val="05041D"/>
              </a:solidFill>
              <a:latin typeface="Inter"/>
              <a:ea typeface="Inter"/>
              <a:cs typeface="Inter"/>
              <a:sym typeface="Inter"/>
            </a:endParaRPr>
          </a:p>
        </p:txBody>
      </p:sp>
      <p:sp>
        <p:nvSpPr>
          <p:cNvPr id="295" name="Google Shape;295;p26"/>
          <p:cNvSpPr txBox="1"/>
          <p:nvPr/>
        </p:nvSpPr>
        <p:spPr>
          <a:xfrm>
            <a:off x="12103625" y="8064500"/>
            <a:ext cx="3174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rgbClr val="05041D"/>
                </a:solidFill>
                <a:latin typeface="Inter"/>
                <a:ea typeface="Inter"/>
                <a:cs typeface="Inter"/>
                <a:sym typeface="Inter"/>
              </a:rPr>
              <a:t>Open</a:t>
            </a:r>
            <a:r>
              <a:rPr lang="en-US" sz="2600">
                <a:solidFill>
                  <a:srgbClr val="05041D"/>
                </a:solidFill>
                <a:latin typeface="Inter"/>
                <a:ea typeface="Inter"/>
                <a:cs typeface="Inter"/>
                <a:sym typeface="Inter"/>
              </a:rPr>
              <a:t> Businesses</a:t>
            </a:r>
            <a:endParaRPr sz="2600">
              <a:solidFill>
                <a:srgbClr val="05041D"/>
              </a:solidFill>
              <a:latin typeface="Inter"/>
              <a:ea typeface="Inter"/>
              <a:cs typeface="Inter"/>
              <a:sym typeface="Inter"/>
            </a:endParaRPr>
          </a:p>
        </p:txBody>
      </p:sp>
      <p:sp>
        <p:nvSpPr>
          <p:cNvPr id="296" name="Google Shape;296;p26"/>
          <p:cNvSpPr/>
          <p:nvPr/>
        </p:nvSpPr>
        <p:spPr>
          <a:xfrm>
            <a:off x="4455250" y="5176675"/>
            <a:ext cx="3041700" cy="4302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7" name="Google Shape;297;p26"/>
          <p:cNvSpPr/>
          <p:nvPr/>
        </p:nvSpPr>
        <p:spPr>
          <a:xfrm>
            <a:off x="5684275" y="4530200"/>
            <a:ext cx="2181600" cy="4302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98" name="Google Shape;298;p26"/>
          <p:cNvSpPr/>
          <p:nvPr/>
        </p:nvSpPr>
        <p:spPr>
          <a:xfrm>
            <a:off x="1873075" y="6834625"/>
            <a:ext cx="5992800" cy="7656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transition>
    <p:push/>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02" name="Shape 302"/>
        <p:cNvGrpSpPr/>
        <p:nvPr/>
      </p:nvGrpSpPr>
      <p:grpSpPr>
        <a:xfrm>
          <a:off x="0" y="0"/>
          <a:ext cx="0" cy="0"/>
          <a:chOff x="0" y="0"/>
          <a:chExt cx="0" cy="0"/>
        </a:xfrm>
      </p:grpSpPr>
      <p:sp>
        <p:nvSpPr>
          <p:cNvPr id="303" name="Google Shape;303;p2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304" name="Google Shape;304;p27"/>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305" name="Google Shape;305;p27"/>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306" name="Google Shape;306;p27"/>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Verdict</a:t>
            </a:r>
            <a:endParaRPr b="1" sz="8000">
              <a:solidFill>
                <a:srgbClr val="05041D"/>
              </a:solidFill>
              <a:latin typeface="Inter"/>
              <a:ea typeface="Inter"/>
              <a:cs typeface="Inter"/>
              <a:sym typeface="Inter"/>
            </a:endParaRPr>
          </a:p>
        </p:txBody>
      </p:sp>
      <p:graphicFrame>
        <p:nvGraphicFramePr>
          <p:cNvPr id="307" name="Google Shape;307;p27"/>
          <p:cNvGraphicFramePr/>
          <p:nvPr/>
        </p:nvGraphicFramePr>
        <p:xfrm>
          <a:off x="952500" y="3598188"/>
          <a:ext cx="3000000" cy="3000000"/>
        </p:xfrm>
        <a:graphic>
          <a:graphicData uri="http://schemas.openxmlformats.org/drawingml/2006/table">
            <a:tbl>
              <a:tblPr>
                <a:noFill/>
                <a:tableStyleId>{0CBC763C-5779-4FAF-A2B4-14EA65247F02}</a:tableStyleId>
              </a:tblPr>
              <a:tblGrid>
                <a:gridCol w="8191500"/>
                <a:gridCol w="8191500"/>
              </a:tblGrid>
              <a:tr h="769375">
                <a:tc>
                  <a:txBody>
                    <a:bodyPr/>
                    <a:lstStyle/>
                    <a:p>
                      <a:pPr indent="0" lvl="0" marL="0" rtl="0" algn="ctr">
                        <a:spcBef>
                          <a:spcPts val="0"/>
                        </a:spcBef>
                        <a:spcAft>
                          <a:spcPts val="0"/>
                        </a:spcAft>
                        <a:buNone/>
                      </a:pPr>
                      <a:r>
                        <a:rPr lang="en-US" sz="2600"/>
                        <a:t>Open </a:t>
                      </a:r>
                      <a:r>
                        <a:rPr lang="en-US" sz="2600"/>
                        <a:t>Businesses</a:t>
                      </a:r>
                      <a:r>
                        <a:rPr lang="en-US" sz="2600"/>
                        <a:t> </a:t>
                      </a:r>
                      <a:endParaRPr sz="2600"/>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2600">
                          <a:solidFill>
                            <a:schemeClr val="dk1"/>
                          </a:solidFill>
                        </a:rPr>
                        <a:t>Closed</a:t>
                      </a:r>
                      <a:r>
                        <a:rPr lang="en-US" sz="2600">
                          <a:solidFill>
                            <a:schemeClr val="dk1"/>
                          </a:solidFill>
                        </a:rPr>
                        <a:t> Businesses </a:t>
                      </a:r>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676425">
                <a:tc>
                  <a:txBody>
                    <a:bodyPr/>
                    <a:lstStyle/>
                    <a:p>
                      <a:pPr indent="-368300" lvl="0" marL="457200" rtl="0" algn="l">
                        <a:spcBef>
                          <a:spcPts val="0"/>
                        </a:spcBef>
                        <a:spcAft>
                          <a:spcPts val="0"/>
                        </a:spcAft>
                        <a:buSzPts val="2200"/>
                        <a:buChar char="-"/>
                      </a:pPr>
                      <a:r>
                        <a:rPr lang="en-US" sz="2200"/>
                        <a:t>Reviews were POSITIVE</a:t>
                      </a:r>
                      <a:endParaRPr sz="2200"/>
                    </a:p>
                    <a:p>
                      <a:pPr indent="-368300" lvl="0" marL="457200" rtl="0" algn="l">
                        <a:spcBef>
                          <a:spcPts val="0"/>
                        </a:spcBef>
                        <a:spcAft>
                          <a:spcPts val="0"/>
                        </a:spcAft>
                        <a:buSzPts val="2200"/>
                        <a:buChar char="-"/>
                      </a:pPr>
                      <a:r>
                        <a:rPr lang="en-US" sz="2200"/>
                        <a:t>Mentions Good Food and Customer Service</a:t>
                      </a:r>
                      <a:endParaRPr sz="2200"/>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a:txBody>
                    <a:bodyPr/>
                    <a:lstStyle/>
                    <a:p>
                      <a:pPr indent="-368300" lvl="0" marL="457200" rtl="0" algn="l">
                        <a:spcBef>
                          <a:spcPts val="0"/>
                        </a:spcBef>
                        <a:spcAft>
                          <a:spcPts val="0"/>
                        </a:spcAft>
                        <a:buSzPts val="2200"/>
                        <a:buChar char="-"/>
                      </a:pPr>
                      <a:r>
                        <a:rPr lang="en-US" sz="2200"/>
                        <a:t>Reviews were POSITIVE and NEGATIVE</a:t>
                      </a:r>
                      <a:endParaRPr sz="2200"/>
                    </a:p>
                    <a:p>
                      <a:pPr indent="-368300" lvl="0" marL="457200" rtl="0" algn="l">
                        <a:spcBef>
                          <a:spcPts val="0"/>
                        </a:spcBef>
                        <a:spcAft>
                          <a:spcPts val="0"/>
                        </a:spcAft>
                        <a:buSzPts val="2200"/>
                        <a:buChar char="-"/>
                      </a:pPr>
                      <a:r>
                        <a:rPr lang="en-US" sz="2200">
                          <a:solidFill>
                            <a:schemeClr val="dk1"/>
                          </a:solidFill>
                        </a:rPr>
                        <a:t>Mentions Good Food and Customer Service</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Mentions a waste of time &amp; money</a:t>
                      </a:r>
                      <a:endParaRPr sz="2200">
                        <a:solidFill>
                          <a:schemeClr val="dk1"/>
                        </a:solidFill>
                      </a:endParaRPr>
                    </a:p>
                    <a:p>
                      <a:pPr indent="-368300" lvl="0" marL="457200" rtl="0" algn="l">
                        <a:spcBef>
                          <a:spcPts val="0"/>
                        </a:spcBef>
                        <a:spcAft>
                          <a:spcPts val="0"/>
                        </a:spcAft>
                        <a:buClr>
                          <a:schemeClr val="dk1"/>
                        </a:buClr>
                        <a:buSzPts val="2200"/>
                        <a:buChar char="-"/>
                      </a:pPr>
                      <a:r>
                        <a:rPr lang="en-US" sz="2200">
                          <a:solidFill>
                            <a:schemeClr val="dk1"/>
                          </a:solidFill>
                        </a:rPr>
                        <a:t>Mentions about the place not having a working fridge</a:t>
                      </a:r>
                      <a:endParaRPr sz="2200">
                        <a:solidFill>
                          <a:schemeClr val="dk1"/>
                        </a:solidFill>
                      </a:endParaRPr>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r>
              <a:tr h="1676425">
                <a:tc gridSpan="2">
                  <a:txBody>
                    <a:bodyPr/>
                    <a:lstStyle/>
                    <a:p>
                      <a:pPr indent="-368300" lvl="0" marL="457200" rtl="0" algn="l">
                        <a:spcBef>
                          <a:spcPts val="0"/>
                        </a:spcBef>
                        <a:spcAft>
                          <a:spcPts val="0"/>
                        </a:spcAft>
                        <a:buSzPts val="2200"/>
                        <a:buChar char="-"/>
                      </a:pPr>
                      <a:r>
                        <a:rPr lang="en-US" sz="2200"/>
                        <a:t>Food was mentioned very frequently</a:t>
                      </a:r>
                      <a:endParaRPr sz="2200"/>
                    </a:p>
                    <a:p>
                      <a:pPr indent="-368300" lvl="0" marL="457200" rtl="0" algn="l">
                        <a:spcBef>
                          <a:spcPts val="0"/>
                        </a:spcBef>
                        <a:spcAft>
                          <a:spcPts val="0"/>
                        </a:spcAft>
                        <a:buSzPts val="2200"/>
                        <a:buChar char="-"/>
                      </a:pPr>
                      <a:r>
                        <a:rPr lang="en-US" sz="2200"/>
                        <a:t>Suggests many businesses are food establishments or </a:t>
                      </a:r>
                      <a:r>
                        <a:rPr lang="en-US" sz="2200"/>
                        <a:t>providing</a:t>
                      </a:r>
                      <a:r>
                        <a:rPr lang="en-US" sz="2200"/>
                        <a:t> food</a:t>
                      </a:r>
                      <a:endParaRPr sz="2200"/>
                    </a:p>
                  </a:txBody>
                  <a:tcPr marT="91425" marB="91425" marR="91425" marL="91425">
                    <a:lnL cap="flat" cmpd="sng" w="76200">
                      <a:solidFill>
                        <a:srgbClr val="9E9E9E"/>
                      </a:solidFill>
                      <a:prstDash val="solid"/>
                      <a:round/>
                      <a:headEnd len="sm" w="sm" type="none"/>
                      <a:tailEnd len="sm" w="sm" type="none"/>
                    </a:lnL>
                    <a:lnR cap="flat" cmpd="sng" w="76200">
                      <a:solidFill>
                        <a:srgbClr val="9E9E9E"/>
                      </a:solidFill>
                      <a:prstDash val="solid"/>
                      <a:round/>
                      <a:headEnd len="sm" w="sm" type="none"/>
                      <a:tailEnd len="sm" w="sm" type="none"/>
                    </a:lnR>
                    <a:lnT cap="flat" cmpd="sng" w="76200">
                      <a:solidFill>
                        <a:srgbClr val="9E9E9E"/>
                      </a:solidFill>
                      <a:prstDash val="solid"/>
                      <a:round/>
                      <a:headEnd len="sm" w="sm" type="none"/>
                      <a:tailEnd len="sm" w="sm" type="none"/>
                    </a:lnT>
                    <a:lnB cap="flat" cmpd="sng" w="76200">
                      <a:solidFill>
                        <a:srgbClr val="9E9E9E"/>
                      </a:solidFill>
                      <a:prstDash val="solid"/>
                      <a:round/>
                      <a:headEnd len="sm" w="sm" type="none"/>
                      <a:tailEnd len="sm" w="sm" type="none"/>
                    </a:lnB>
                  </a:tcPr>
                </a:tc>
                <a:tc hMerge="1"/>
              </a:tr>
            </a:tbl>
          </a:graphicData>
        </a:graphic>
      </p:graphicFrame>
    </p:spTree>
  </p:cSld>
  <p:clrMapOvr>
    <a:masterClrMapping/>
  </p:clrMapOvr>
  <p:transition>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AF0CA"/>
        </a:solidFill>
      </p:bgPr>
    </p:bg>
    <p:spTree>
      <p:nvGrpSpPr>
        <p:cNvPr id="85" name="Shape 85"/>
        <p:cNvGrpSpPr/>
        <p:nvPr/>
      </p:nvGrpSpPr>
      <p:grpSpPr>
        <a:xfrm>
          <a:off x="0" y="0"/>
          <a:ext cx="0" cy="0"/>
          <a:chOff x="0" y="0"/>
          <a:chExt cx="0" cy="0"/>
        </a:xfrm>
      </p:grpSpPr>
      <p:grpSp>
        <p:nvGrpSpPr>
          <p:cNvPr id="86" name="Google Shape;86;p10"/>
          <p:cNvGrpSpPr/>
          <p:nvPr/>
        </p:nvGrpSpPr>
        <p:grpSpPr>
          <a:xfrm>
            <a:off x="7882547" y="728773"/>
            <a:ext cx="9376790" cy="8410483"/>
            <a:chOff x="0" y="-47625"/>
            <a:chExt cx="2469591" cy="2215092"/>
          </a:xfrm>
        </p:grpSpPr>
        <p:sp>
          <p:nvSpPr>
            <p:cNvPr id="87" name="Google Shape;87;p10"/>
            <p:cNvSpPr/>
            <p:nvPr/>
          </p:nvSpPr>
          <p:spPr>
            <a:xfrm>
              <a:off x="0" y="0"/>
              <a:ext cx="2469591" cy="2167467"/>
            </a:xfrm>
            <a:custGeom>
              <a:rect b="b" l="l" r="r" t="t"/>
              <a:pathLst>
                <a:path extrusionOk="0" h="2167467" w="2469591">
                  <a:moveTo>
                    <a:pt x="42108" y="0"/>
                  </a:moveTo>
                  <a:lnTo>
                    <a:pt x="2427483" y="0"/>
                  </a:lnTo>
                  <a:cubicBezTo>
                    <a:pt x="2450738" y="0"/>
                    <a:pt x="2469591" y="18853"/>
                    <a:pt x="2469591" y="42108"/>
                  </a:cubicBezTo>
                  <a:lnTo>
                    <a:pt x="2469591" y="2125358"/>
                  </a:lnTo>
                  <a:cubicBezTo>
                    <a:pt x="2469591" y="2136526"/>
                    <a:pt x="2465155" y="2147237"/>
                    <a:pt x="2457258" y="2155134"/>
                  </a:cubicBezTo>
                  <a:cubicBezTo>
                    <a:pt x="2449361" y="2163030"/>
                    <a:pt x="2438650" y="2167467"/>
                    <a:pt x="2427483" y="2167467"/>
                  </a:cubicBezTo>
                  <a:lnTo>
                    <a:pt x="42108" y="2167467"/>
                  </a:lnTo>
                  <a:cubicBezTo>
                    <a:pt x="30940" y="2167467"/>
                    <a:pt x="20230" y="2163030"/>
                    <a:pt x="12333" y="2155134"/>
                  </a:cubicBezTo>
                  <a:cubicBezTo>
                    <a:pt x="4436" y="2147237"/>
                    <a:pt x="0" y="2136526"/>
                    <a:pt x="0" y="2125358"/>
                  </a:cubicBezTo>
                  <a:lnTo>
                    <a:pt x="0" y="42108"/>
                  </a:lnTo>
                  <a:cubicBezTo>
                    <a:pt x="0" y="30940"/>
                    <a:pt x="4436" y="20230"/>
                    <a:pt x="12333" y="12333"/>
                  </a:cubicBezTo>
                  <a:cubicBezTo>
                    <a:pt x="20230" y="4436"/>
                    <a:pt x="30940" y="0"/>
                    <a:pt x="42108"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0"/>
            <p:cNvSpPr txBox="1"/>
            <p:nvPr/>
          </p:nvSpPr>
          <p:spPr>
            <a:xfrm>
              <a:off x="0" y="-47625"/>
              <a:ext cx="2469591" cy="2215092"/>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 name="Google Shape;89;p10"/>
          <p:cNvSpPr txBox="1"/>
          <p:nvPr/>
        </p:nvSpPr>
        <p:spPr>
          <a:xfrm>
            <a:off x="8553550" y="1875975"/>
            <a:ext cx="47772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AF0CA"/>
                </a:solidFill>
                <a:latin typeface="Inter"/>
                <a:ea typeface="Inter"/>
                <a:cs typeface="Inter"/>
                <a:sym typeface="Inter"/>
              </a:rPr>
              <a:t>PROBLEM STATEMENT</a:t>
            </a:r>
            <a:endParaRPr/>
          </a:p>
        </p:txBody>
      </p:sp>
      <p:sp>
        <p:nvSpPr>
          <p:cNvPr id="90" name="Google Shape;90;p10"/>
          <p:cNvSpPr txBox="1"/>
          <p:nvPr/>
        </p:nvSpPr>
        <p:spPr>
          <a:xfrm>
            <a:off x="8553549" y="2288080"/>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The Motivating data science problem.</a:t>
            </a:r>
            <a:endParaRPr/>
          </a:p>
        </p:txBody>
      </p:sp>
      <p:sp>
        <p:nvSpPr>
          <p:cNvPr id="91" name="Google Shape;91;p10"/>
          <p:cNvSpPr txBox="1"/>
          <p:nvPr/>
        </p:nvSpPr>
        <p:spPr>
          <a:xfrm>
            <a:off x="1028700" y="7169149"/>
            <a:ext cx="58251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8000" u="none" cap="none" strike="noStrike">
                <a:solidFill>
                  <a:srgbClr val="05041D"/>
                </a:solidFill>
                <a:latin typeface="Inter"/>
                <a:ea typeface="Inter"/>
                <a:cs typeface="Inter"/>
                <a:sym typeface="Inter"/>
              </a:rPr>
              <a:t>TABLE OF CONTENTS</a:t>
            </a:r>
            <a:endParaRPr/>
          </a:p>
        </p:txBody>
      </p:sp>
      <p:pic>
        <p:nvPicPr>
          <p:cNvPr id="92" name="Google Shape;92;p10"/>
          <p:cNvPicPr preferRelativeResize="0"/>
          <p:nvPr/>
        </p:nvPicPr>
        <p:blipFill>
          <a:blip r:embed="rId3">
            <a:alphaModFix/>
          </a:blip>
          <a:stretch>
            <a:fillRect/>
          </a:stretch>
        </p:blipFill>
        <p:spPr>
          <a:xfrm>
            <a:off x="1028699" y="4149789"/>
            <a:ext cx="3383925" cy="3054412"/>
          </a:xfrm>
          <a:prstGeom prst="rect">
            <a:avLst/>
          </a:prstGeom>
          <a:noFill/>
          <a:ln>
            <a:noFill/>
          </a:ln>
        </p:spPr>
      </p:pic>
      <p:sp>
        <p:nvSpPr>
          <p:cNvPr id="93" name="Google Shape;93;p10"/>
          <p:cNvSpPr txBox="1"/>
          <p:nvPr/>
        </p:nvSpPr>
        <p:spPr>
          <a:xfrm>
            <a:off x="8493325" y="4544975"/>
            <a:ext cx="65043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AF0CA"/>
                </a:solidFill>
                <a:latin typeface="Inter"/>
                <a:ea typeface="Inter"/>
                <a:cs typeface="Inter"/>
                <a:sym typeface="Inter"/>
              </a:rPr>
              <a:t>EXPLORATORY DATA ANALYSIS</a:t>
            </a:r>
            <a:endParaRPr/>
          </a:p>
        </p:txBody>
      </p:sp>
      <p:sp>
        <p:nvSpPr>
          <p:cNvPr id="94" name="Google Shape;94;p10"/>
          <p:cNvSpPr txBox="1"/>
          <p:nvPr/>
        </p:nvSpPr>
        <p:spPr>
          <a:xfrm>
            <a:off x="8493324" y="4957101"/>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Inter"/>
                <a:ea typeface="Inter"/>
                <a:cs typeface="Inter"/>
                <a:sym typeface="Inter"/>
              </a:rPr>
              <a:t>Elaborate on what you want to discuss. </a:t>
            </a:r>
            <a:endParaRPr/>
          </a:p>
        </p:txBody>
      </p:sp>
      <p:sp>
        <p:nvSpPr>
          <p:cNvPr id="95" name="Google Shape;95;p10"/>
          <p:cNvSpPr txBox="1"/>
          <p:nvPr/>
        </p:nvSpPr>
        <p:spPr>
          <a:xfrm>
            <a:off x="8493326" y="5746000"/>
            <a:ext cx="52137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AF0CA"/>
                </a:solidFill>
                <a:latin typeface="Inter"/>
                <a:ea typeface="Inter"/>
                <a:cs typeface="Inter"/>
                <a:sym typeface="Inter"/>
              </a:rPr>
              <a:t>MACHINE LEARNING</a:t>
            </a:r>
            <a:endParaRPr/>
          </a:p>
        </p:txBody>
      </p:sp>
      <p:sp>
        <p:nvSpPr>
          <p:cNvPr id="96" name="Google Shape;96;p10"/>
          <p:cNvSpPr txBox="1"/>
          <p:nvPr/>
        </p:nvSpPr>
        <p:spPr>
          <a:xfrm>
            <a:off x="8493324" y="6166846"/>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Machine Learning modeling process.</a:t>
            </a:r>
            <a:endParaRPr/>
          </a:p>
        </p:txBody>
      </p:sp>
      <p:sp>
        <p:nvSpPr>
          <p:cNvPr id="97" name="Google Shape;97;p10"/>
          <p:cNvSpPr txBox="1"/>
          <p:nvPr/>
        </p:nvSpPr>
        <p:spPr>
          <a:xfrm>
            <a:off x="8493326" y="7213975"/>
            <a:ext cx="60978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AF0CA"/>
                </a:solidFill>
                <a:latin typeface="Inter"/>
                <a:ea typeface="Inter"/>
                <a:cs typeface="Inter"/>
                <a:sym typeface="Inter"/>
              </a:rPr>
              <a:t>INSIGHTS &amp; RECOMMENDATION</a:t>
            </a:r>
            <a:endParaRPr/>
          </a:p>
        </p:txBody>
      </p:sp>
      <p:sp>
        <p:nvSpPr>
          <p:cNvPr id="98" name="Google Shape;98;p10"/>
          <p:cNvSpPr txBox="1"/>
          <p:nvPr/>
        </p:nvSpPr>
        <p:spPr>
          <a:xfrm>
            <a:off x="8493324" y="7789442"/>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Inter"/>
                <a:ea typeface="Inter"/>
                <a:cs typeface="Inter"/>
                <a:sym typeface="Inter"/>
              </a:rPr>
              <a:t>Elaborate on what you want to discuss. </a:t>
            </a:r>
            <a:endParaRPr/>
          </a:p>
        </p:txBody>
      </p:sp>
      <p:sp>
        <p:nvSpPr>
          <p:cNvPr id="99" name="Google Shape;99;p1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100" name="Google Shape;100;p10"/>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101" name="Google Shape;101;p10"/>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102" name="Google Shape;102;p10"/>
          <p:cNvSpPr txBox="1"/>
          <p:nvPr/>
        </p:nvSpPr>
        <p:spPr>
          <a:xfrm>
            <a:off x="8493338" y="3236263"/>
            <a:ext cx="47772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AF0CA"/>
                </a:solidFill>
                <a:latin typeface="Inter"/>
                <a:ea typeface="Inter"/>
                <a:cs typeface="Inter"/>
                <a:sym typeface="Inter"/>
              </a:rPr>
              <a:t>DATA </a:t>
            </a:r>
            <a:r>
              <a:rPr b="1" lang="en-US" sz="2799">
                <a:solidFill>
                  <a:srgbClr val="FAF0CA"/>
                </a:solidFill>
                <a:latin typeface="Inter"/>
                <a:ea typeface="Inter"/>
                <a:cs typeface="Inter"/>
                <a:sym typeface="Inter"/>
              </a:rPr>
              <a:t>PREPARATION</a:t>
            </a:r>
            <a:endParaRPr/>
          </a:p>
        </p:txBody>
      </p:sp>
      <p:sp>
        <p:nvSpPr>
          <p:cNvPr id="103" name="Google Shape;103;p10"/>
          <p:cNvSpPr txBox="1"/>
          <p:nvPr/>
        </p:nvSpPr>
        <p:spPr>
          <a:xfrm>
            <a:off x="8493337" y="3648368"/>
            <a:ext cx="8155200" cy="323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100">
                <a:solidFill>
                  <a:srgbClr val="FFFFFF"/>
                </a:solidFill>
                <a:latin typeface="Inter"/>
                <a:ea typeface="Inter"/>
                <a:cs typeface="Inter"/>
                <a:sym typeface="Inter"/>
              </a:rPr>
              <a:t>How we prepared the data.</a:t>
            </a:r>
            <a:endParaRPr sz="2100">
              <a:solidFill>
                <a:srgbClr val="FFFFFF"/>
              </a:solidFill>
              <a:latin typeface="Inter"/>
              <a:ea typeface="Inter"/>
              <a:cs typeface="Inter"/>
              <a:sym typeface="Inter"/>
            </a:endParaRPr>
          </a:p>
        </p:txBody>
      </p:sp>
    </p:spTree>
  </p:cSld>
  <p:clrMapOvr>
    <a:masterClrMapping/>
  </p:clrMapOvr>
  <p:transition>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11" name="Shape 311"/>
        <p:cNvGrpSpPr/>
        <p:nvPr/>
      </p:nvGrpSpPr>
      <p:grpSpPr>
        <a:xfrm>
          <a:off x="0" y="0"/>
          <a:ext cx="0" cy="0"/>
          <a:chOff x="0" y="0"/>
          <a:chExt cx="0" cy="0"/>
        </a:xfrm>
      </p:grpSpPr>
      <p:sp>
        <p:nvSpPr>
          <p:cNvPr id="312" name="Google Shape;312;p28"/>
          <p:cNvSpPr txBox="1"/>
          <p:nvPr/>
        </p:nvSpPr>
        <p:spPr>
          <a:xfrm>
            <a:off x="1028700" y="3665850"/>
            <a:ext cx="15544800" cy="2955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Q4. Does the Category of the Business Affect Whether it will Remain Open?</a:t>
            </a:r>
            <a:endParaRPr b="1" sz="8000">
              <a:solidFill>
                <a:srgbClr val="05041D"/>
              </a:solidFill>
              <a:latin typeface="Inter"/>
              <a:ea typeface="Inter"/>
              <a:cs typeface="Inter"/>
              <a:sym typeface="Inter"/>
            </a:endParaRPr>
          </a:p>
        </p:txBody>
      </p:sp>
      <p:sp>
        <p:nvSpPr>
          <p:cNvPr id="313" name="Google Shape;313;p2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314" name="Google Shape;314;p28"/>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315" name="Google Shape;315;p28"/>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Tree>
  </p:cSld>
  <p:clrMapOvr>
    <a:masterClrMapping/>
  </p:clrMapOvr>
  <p:transition>
    <p:push/>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19" name="Shape 319"/>
        <p:cNvGrpSpPr/>
        <p:nvPr/>
      </p:nvGrpSpPr>
      <p:grpSpPr>
        <a:xfrm>
          <a:off x="0" y="0"/>
          <a:ext cx="0" cy="0"/>
          <a:chOff x="0" y="0"/>
          <a:chExt cx="0" cy="0"/>
        </a:xfrm>
      </p:grpSpPr>
      <p:sp>
        <p:nvSpPr>
          <p:cNvPr id="320" name="Google Shape;320;p29"/>
          <p:cNvSpPr txBox="1"/>
          <p:nvPr/>
        </p:nvSpPr>
        <p:spPr>
          <a:xfrm>
            <a:off x="1112275" y="5239300"/>
            <a:ext cx="6582600" cy="714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lang="en-US" sz="2900">
                <a:solidFill>
                  <a:schemeClr val="dk1"/>
                </a:solidFill>
                <a:latin typeface="Inter Medium"/>
                <a:ea typeface="Inter Medium"/>
                <a:cs typeface="Inter Medium"/>
                <a:sym typeface="Inter Medium"/>
              </a:rPr>
              <a:t>Total number of unique categories :  1312</a:t>
            </a:r>
            <a:endParaRPr sz="2900">
              <a:solidFill>
                <a:schemeClr val="dk1"/>
              </a:solidFill>
              <a:latin typeface="Inter Medium"/>
              <a:ea typeface="Inter Medium"/>
              <a:cs typeface="Inter Medium"/>
              <a:sym typeface="Inter Medium"/>
            </a:endParaRPr>
          </a:p>
        </p:txBody>
      </p:sp>
      <p:sp>
        <p:nvSpPr>
          <p:cNvPr id="321" name="Google Shape;321;p2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322" name="Google Shape;322;p29"/>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323" name="Google Shape;323;p29"/>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324" name="Google Shape;324;p29"/>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Categories</a:t>
            </a:r>
            <a:endParaRPr sz="3000">
              <a:solidFill>
                <a:srgbClr val="05041D"/>
              </a:solidFill>
              <a:latin typeface="Inter"/>
              <a:ea typeface="Inter"/>
              <a:cs typeface="Inter"/>
              <a:sym typeface="Inter"/>
            </a:endParaRPr>
          </a:p>
        </p:txBody>
      </p:sp>
      <p:pic>
        <p:nvPicPr>
          <p:cNvPr id="325" name="Google Shape;325;p29"/>
          <p:cNvPicPr preferRelativeResize="0"/>
          <p:nvPr/>
        </p:nvPicPr>
        <p:blipFill>
          <a:blip r:embed="rId3">
            <a:alphaModFix/>
          </a:blip>
          <a:stretch>
            <a:fillRect/>
          </a:stretch>
        </p:blipFill>
        <p:spPr>
          <a:xfrm>
            <a:off x="8252700" y="3429005"/>
            <a:ext cx="8876199" cy="4594900"/>
          </a:xfrm>
          <a:prstGeom prst="rect">
            <a:avLst/>
          </a:prstGeom>
          <a:noFill/>
          <a:ln>
            <a:noFill/>
          </a:ln>
        </p:spPr>
      </p:pic>
    </p:spTree>
  </p:cSld>
  <p:clrMapOvr>
    <a:masterClrMapping/>
  </p:clrMapOvr>
  <p:transition>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AF0CA"/>
        </a:solidFill>
      </p:bgPr>
    </p:bg>
    <p:spTree>
      <p:nvGrpSpPr>
        <p:cNvPr id="329" name="Shape 329"/>
        <p:cNvGrpSpPr/>
        <p:nvPr/>
      </p:nvGrpSpPr>
      <p:grpSpPr>
        <a:xfrm>
          <a:off x="0" y="0"/>
          <a:ext cx="0" cy="0"/>
          <a:chOff x="0" y="0"/>
          <a:chExt cx="0" cy="0"/>
        </a:xfrm>
      </p:grpSpPr>
      <p:sp>
        <p:nvSpPr>
          <p:cNvPr id="330" name="Google Shape;330;p3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331" name="Google Shape;331;p30"/>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332" name="Google Shape;332;p30"/>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333" name="Google Shape;333;p30"/>
          <p:cNvSpPr txBox="1"/>
          <p:nvPr/>
        </p:nvSpPr>
        <p:spPr>
          <a:xfrm>
            <a:off x="1028700" y="1634475"/>
            <a:ext cx="16560900" cy="948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Finding Main Categories</a:t>
            </a:r>
            <a:endParaRPr b="1" sz="4700">
              <a:solidFill>
                <a:srgbClr val="05041D"/>
              </a:solidFill>
              <a:latin typeface="Inter"/>
              <a:ea typeface="Inter"/>
              <a:cs typeface="Inter"/>
              <a:sym typeface="Inter"/>
            </a:endParaRPr>
          </a:p>
          <a:p>
            <a:pPr indent="0" lvl="0" marL="0" marR="0" rtl="0" algn="l">
              <a:lnSpc>
                <a:spcPct val="80000"/>
              </a:lnSpc>
              <a:spcBef>
                <a:spcPts val="0"/>
              </a:spcBef>
              <a:spcAft>
                <a:spcPts val="0"/>
              </a:spcAft>
              <a:buNone/>
            </a:pPr>
            <a:r>
              <a:rPr lang="en-US" sz="3000">
                <a:solidFill>
                  <a:srgbClr val="05041D"/>
                </a:solidFill>
                <a:latin typeface="Inter"/>
                <a:ea typeface="Inter"/>
                <a:cs typeface="Inter"/>
                <a:sym typeface="Inter"/>
              </a:rPr>
              <a:t>Wordcloud</a:t>
            </a:r>
            <a:endParaRPr sz="3000">
              <a:solidFill>
                <a:srgbClr val="05041D"/>
              </a:solidFill>
              <a:latin typeface="Inter"/>
              <a:ea typeface="Inter"/>
              <a:cs typeface="Inter"/>
              <a:sym typeface="Inter"/>
            </a:endParaRPr>
          </a:p>
        </p:txBody>
      </p:sp>
      <p:pic>
        <p:nvPicPr>
          <p:cNvPr id="334" name="Google Shape;334;p30"/>
          <p:cNvPicPr preferRelativeResize="0"/>
          <p:nvPr/>
        </p:nvPicPr>
        <p:blipFill>
          <a:blip r:embed="rId3">
            <a:alphaModFix/>
          </a:blip>
          <a:stretch>
            <a:fillRect/>
          </a:stretch>
        </p:blipFill>
        <p:spPr>
          <a:xfrm>
            <a:off x="2552525" y="2815550"/>
            <a:ext cx="13182949" cy="6702976"/>
          </a:xfrm>
          <a:prstGeom prst="rect">
            <a:avLst/>
          </a:prstGeom>
          <a:noFill/>
          <a:ln>
            <a:noFill/>
          </a:ln>
        </p:spPr>
      </p:pic>
    </p:spTree>
  </p:cSld>
  <p:clrMapOvr>
    <a:masterClrMapping/>
  </p:clrMapOvr>
  <p:transition>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AF0CA"/>
        </a:solidFill>
      </p:bgPr>
    </p:bg>
    <p:spTree>
      <p:nvGrpSpPr>
        <p:cNvPr id="338" name="Shape 338"/>
        <p:cNvGrpSpPr/>
        <p:nvPr/>
      </p:nvGrpSpPr>
      <p:grpSpPr>
        <a:xfrm>
          <a:off x="0" y="0"/>
          <a:ext cx="0" cy="0"/>
          <a:chOff x="0" y="0"/>
          <a:chExt cx="0" cy="0"/>
        </a:xfrm>
      </p:grpSpPr>
      <p:sp>
        <p:nvSpPr>
          <p:cNvPr id="339" name="Google Shape;339;p31"/>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340" name="Google Shape;340;p3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341" name="Google Shape;341;p31"/>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342" name="Google Shape;342;p31"/>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343" name="Google Shape;343;p31"/>
          <p:cNvSpPr txBox="1"/>
          <p:nvPr/>
        </p:nvSpPr>
        <p:spPr>
          <a:xfrm>
            <a:off x="1028700" y="1634475"/>
            <a:ext cx="16560900" cy="948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Finding Main Categories</a:t>
            </a:r>
            <a:endParaRPr b="1" sz="4700">
              <a:solidFill>
                <a:srgbClr val="05041D"/>
              </a:solidFill>
              <a:latin typeface="Inter"/>
              <a:ea typeface="Inter"/>
              <a:cs typeface="Inter"/>
              <a:sym typeface="Inter"/>
            </a:endParaRPr>
          </a:p>
          <a:p>
            <a:pPr indent="0" lvl="0" marL="0" marR="0" rtl="0" algn="l">
              <a:lnSpc>
                <a:spcPct val="80000"/>
              </a:lnSpc>
              <a:spcBef>
                <a:spcPts val="0"/>
              </a:spcBef>
              <a:spcAft>
                <a:spcPts val="0"/>
              </a:spcAft>
              <a:buNone/>
            </a:pPr>
            <a:r>
              <a:rPr lang="en-US" sz="3000">
                <a:solidFill>
                  <a:srgbClr val="05041D"/>
                </a:solidFill>
                <a:latin typeface="Inter"/>
                <a:ea typeface="Inter"/>
                <a:cs typeface="Inter"/>
                <a:sym typeface="Inter"/>
              </a:rPr>
              <a:t>K-Means Clustering</a:t>
            </a:r>
            <a:endParaRPr sz="3000">
              <a:solidFill>
                <a:srgbClr val="05041D"/>
              </a:solidFill>
              <a:latin typeface="Inter"/>
              <a:ea typeface="Inter"/>
              <a:cs typeface="Inter"/>
              <a:sym typeface="Inter"/>
            </a:endParaRPr>
          </a:p>
        </p:txBody>
      </p:sp>
      <p:pic>
        <p:nvPicPr>
          <p:cNvPr id="344" name="Google Shape;344;p31"/>
          <p:cNvPicPr preferRelativeResize="0"/>
          <p:nvPr/>
        </p:nvPicPr>
        <p:blipFill>
          <a:blip r:embed="rId3">
            <a:alphaModFix/>
          </a:blip>
          <a:stretch>
            <a:fillRect/>
          </a:stretch>
        </p:blipFill>
        <p:spPr>
          <a:xfrm>
            <a:off x="3128450" y="3019500"/>
            <a:ext cx="12031100" cy="3094475"/>
          </a:xfrm>
          <a:prstGeom prst="rect">
            <a:avLst/>
          </a:prstGeom>
          <a:noFill/>
          <a:ln>
            <a:noFill/>
          </a:ln>
        </p:spPr>
      </p:pic>
      <p:pic>
        <p:nvPicPr>
          <p:cNvPr id="345" name="Google Shape;345;p31"/>
          <p:cNvPicPr preferRelativeResize="0"/>
          <p:nvPr/>
        </p:nvPicPr>
        <p:blipFill>
          <a:blip r:embed="rId4">
            <a:alphaModFix/>
          </a:blip>
          <a:stretch>
            <a:fillRect/>
          </a:stretch>
        </p:blipFill>
        <p:spPr>
          <a:xfrm>
            <a:off x="509588" y="6266375"/>
            <a:ext cx="17268825" cy="3009900"/>
          </a:xfrm>
          <a:prstGeom prst="rect">
            <a:avLst/>
          </a:prstGeom>
          <a:noFill/>
          <a:ln>
            <a:noFill/>
          </a:ln>
        </p:spPr>
      </p:pic>
    </p:spTree>
  </p:cSld>
  <p:clrMapOvr>
    <a:masterClrMapping/>
  </p:clrMapOvr>
  <p:transition>
    <p:push/>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49" name="Shape 349"/>
        <p:cNvGrpSpPr/>
        <p:nvPr/>
      </p:nvGrpSpPr>
      <p:grpSpPr>
        <a:xfrm>
          <a:off x="0" y="0"/>
          <a:ext cx="0" cy="0"/>
          <a:chOff x="0" y="0"/>
          <a:chExt cx="0" cy="0"/>
        </a:xfrm>
      </p:grpSpPr>
      <p:sp>
        <p:nvSpPr>
          <p:cNvPr id="350" name="Google Shape;350;p32"/>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351" name="Google Shape;351;p3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352" name="Google Shape;352;p32"/>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353" name="Google Shape;353;p32"/>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354" name="Google Shape;354;p32"/>
          <p:cNvSpPr txBox="1"/>
          <p:nvPr/>
        </p:nvSpPr>
        <p:spPr>
          <a:xfrm>
            <a:off x="1028700" y="1634475"/>
            <a:ext cx="16560900" cy="948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Finding Main Categories</a:t>
            </a:r>
            <a:endParaRPr b="1" sz="4700">
              <a:solidFill>
                <a:srgbClr val="05041D"/>
              </a:solidFill>
              <a:latin typeface="Inter"/>
              <a:ea typeface="Inter"/>
              <a:cs typeface="Inter"/>
              <a:sym typeface="Inter"/>
            </a:endParaRPr>
          </a:p>
          <a:p>
            <a:pPr indent="0" lvl="0" marL="0" marR="0" rtl="0" algn="l">
              <a:lnSpc>
                <a:spcPct val="80000"/>
              </a:lnSpc>
              <a:spcBef>
                <a:spcPts val="0"/>
              </a:spcBef>
              <a:spcAft>
                <a:spcPts val="0"/>
              </a:spcAft>
              <a:buNone/>
            </a:pPr>
            <a:r>
              <a:rPr lang="en-US" sz="3000">
                <a:solidFill>
                  <a:srgbClr val="05041D"/>
                </a:solidFill>
                <a:latin typeface="Inter"/>
                <a:ea typeface="Inter"/>
                <a:cs typeface="Inter"/>
                <a:sym typeface="Inter"/>
              </a:rPr>
              <a:t>Yelp Dataset Website</a:t>
            </a:r>
            <a:endParaRPr sz="3000">
              <a:solidFill>
                <a:srgbClr val="05041D"/>
              </a:solidFill>
              <a:latin typeface="Inter"/>
              <a:ea typeface="Inter"/>
              <a:cs typeface="Inter"/>
              <a:sym typeface="Inter"/>
            </a:endParaRPr>
          </a:p>
        </p:txBody>
      </p:sp>
      <p:pic>
        <p:nvPicPr>
          <p:cNvPr id="355" name="Google Shape;355;p32"/>
          <p:cNvPicPr preferRelativeResize="0"/>
          <p:nvPr/>
        </p:nvPicPr>
        <p:blipFill>
          <a:blip r:embed="rId3">
            <a:alphaModFix/>
          </a:blip>
          <a:stretch>
            <a:fillRect/>
          </a:stretch>
        </p:blipFill>
        <p:spPr>
          <a:xfrm>
            <a:off x="10477475" y="1051975"/>
            <a:ext cx="3875176" cy="8932701"/>
          </a:xfrm>
          <a:prstGeom prst="rect">
            <a:avLst/>
          </a:prstGeom>
          <a:noFill/>
          <a:ln>
            <a:noFill/>
          </a:ln>
        </p:spPr>
      </p:pic>
    </p:spTree>
  </p:cSld>
  <p:clrMapOvr>
    <a:masterClrMapping/>
  </p:clrMapOvr>
  <p:transition>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AF0CA"/>
        </a:solidFill>
      </p:bgPr>
    </p:bg>
    <p:spTree>
      <p:nvGrpSpPr>
        <p:cNvPr id="359" name="Shape 359"/>
        <p:cNvGrpSpPr/>
        <p:nvPr/>
      </p:nvGrpSpPr>
      <p:grpSpPr>
        <a:xfrm>
          <a:off x="0" y="0"/>
          <a:ext cx="0" cy="0"/>
          <a:chOff x="0" y="0"/>
          <a:chExt cx="0" cy="0"/>
        </a:xfrm>
      </p:grpSpPr>
      <p:sp>
        <p:nvSpPr>
          <p:cNvPr id="360" name="Google Shape;360;p33"/>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361" name="Google Shape;361;p3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362" name="Google Shape;362;p33"/>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363" name="Google Shape;363;p33"/>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364" name="Google Shape;364;p33"/>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Number of business per category</a:t>
            </a:r>
            <a:endParaRPr sz="3000">
              <a:solidFill>
                <a:srgbClr val="05041D"/>
              </a:solidFill>
              <a:latin typeface="Inter"/>
              <a:ea typeface="Inter"/>
              <a:cs typeface="Inter"/>
              <a:sym typeface="Inter"/>
            </a:endParaRPr>
          </a:p>
        </p:txBody>
      </p:sp>
      <p:pic>
        <p:nvPicPr>
          <p:cNvPr id="365" name="Google Shape;365;p33"/>
          <p:cNvPicPr preferRelativeResize="0"/>
          <p:nvPr/>
        </p:nvPicPr>
        <p:blipFill>
          <a:blip r:embed="rId3">
            <a:alphaModFix/>
          </a:blip>
          <a:stretch>
            <a:fillRect/>
          </a:stretch>
        </p:blipFill>
        <p:spPr>
          <a:xfrm>
            <a:off x="1580975" y="2873423"/>
            <a:ext cx="15126052" cy="6728427"/>
          </a:xfrm>
          <a:prstGeom prst="rect">
            <a:avLst/>
          </a:prstGeom>
          <a:noFill/>
          <a:ln>
            <a:noFill/>
          </a:ln>
        </p:spPr>
      </p:pic>
    </p:spTree>
  </p:cSld>
  <p:clrMapOvr>
    <a:masterClrMapping/>
  </p:clrMapOvr>
  <p:transition>
    <p:push/>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69" name="Shape 369"/>
        <p:cNvGrpSpPr/>
        <p:nvPr/>
      </p:nvGrpSpPr>
      <p:grpSpPr>
        <a:xfrm>
          <a:off x="0" y="0"/>
          <a:ext cx="0" cy="0"/>
          <a:chOff x="0" y="0"/>
          <a:chExt cx="0" cy="0"/>
        </a:xfrm>
      </p:grpSpPr>
      <p:sp>
        <p:nvSpPr>
          <p:cNvPr id="370" name="Google Shape;370;p34"/>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371" name="Google Shape;371;p3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372" name="Google Shape;372;p34"/>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373" name="Google Shape;373;p34"/>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374" name="Google Shape;374;p34"/>
          <p:cNvSpPr txBox="1"/>
          <p:nvPr/>
        </p:nvSpPr>
        <p:spPr>
          <a:xfrm>
            <a:off x="1028700" y="1634475"/>
            <a:ext cx="16560900" cy="11574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Clr>
                <a:schemeClr val="dk1"/>
              </a:buClr>
              <a:buFont typeface="Arial"/>
              <a:buNone/>
            </a:pPr>
            <a:r>
              <a:rPr b="1" lang="en-US" sz="4700">
                <a:solidFill>
                  <a:srgbClr val="05041D"/>
                </a:solidFill>
                <a:latin typeface="Inter"/>
                <a:ea typeface="Inter"/>
                <a:cs typeface="Inter"/>
                <a:sym typeface="Inter"/>
              </a:rPr>
              <a:t>Number of open/closed business per category</a:t>
            </a:r>
            <a:endParaRPr sz="3000">
              <a:solidFill>
                <a:srgbClr val="05041D"/>
              </a:solidFill>
              <a:latin typeface="Inter"/>
              <a:ea typeface="Inter"/>
              <a:cs typeface="Inter"/>
              <a:sym typeface="Inter"/>
            </a:endParaRPr>
          </a:p>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pic>
        <p:nvPicPr>
          <p:cNvPr id="375" name="Google Shape;375;p34"/>
          <p:cNvPicPr preferRelativeResize="0"/>
          <p:nvPr/>
        </p:nvPicPr>
        <p:blipFill>
          <a:blip r:embed="rId3">
            <a:alphaModFix/>
          </a:blip>
          <a:stretch>
            <a:fillRect/>
          </a:stretch>
        </p:blipFill>
        <p:spPr>
          <a:xfrm>
            <a:off x="1498400" y="2896810"/>
            <a:ext cx="15291203" cy="6801890"/>
          </a:xfrm>
          <a:prstGeom prst="rect">
            <a:avLst/>
          </a:prstGeom>
          <a:noFill/>
          <a:ln>
            <a:noFill/>
          </a:ln>
        </p:spPr>
      </p:pic>
    </p:spTree>
  </p:cSld>
  <p:clrMapOvr>
    <a:masterClrMapping/>
  </p:clrMapOvr>
  <p:transition>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79" name="Shape 379"/>
        <p:cNvGrpSpPr/>
        <p:nvPr/>
      </p:nvGrpSpPr>
      <p:grpSpPr>
        <a:xfrm>
          <a:off x="0" y="0"/>
          <a:ext cx="0" cy="0"/>
          <a:chOff x="0" y="0"/>
          <a:chExt cx="0" cy="0"/>
        </a:xfrm>
      </p:grpSpPr>
      <p:sp>
        <p:nvSpPr>
          <p:cNvPr id="380" name="Google Shape;380;p35"/>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381" name="Google Shape;381;p3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382" name="Google Shape;382;p35"/>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383" name="Google Shape;383;p35"/>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384" name="Google Shape;384;p35"/>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Ratio of open business per category</a:t>
            </a:r>
            <a:endParaRPr sz="3000">
              <a:solidFill>
                <a:srgbClr val="05041D"/>
              </a:solidFill>
              <a:latin typeface="Inter"/>
              <a:ea typeface="Inter"/>
              <a:cs typeface="Inter"/>
              <a:sym typeface="Inter"/>
            </a:endParaRPr>
          </a:p>
        </p:txBody>
      </p:sp>
      <p:pic>
        <p:nvPicPr>
          <p:cNvPr id="385" name="Google Shape;385;p35"/>
          <p:cNvPicPr preferRelativeResize="0"/>
          <p:nvPr/>
        </p:nvPicPr>
        <p:blipFill>
          <a:blip r:embed="rId3">
            <a:alphaModFix/>
          </a:blip>
          <a:stretch>
            <a:fillRect/>
          </a:stretch>
        </p:blipFill>
        <p:spPr>
          <a:xfrm>
            <a:off x="1533500" y="2877322"/>
            <a:ext cx="15221002" cy="6837553"/>
          </a:xfrm>
          <a:prstGeom prst="rect">
            <a:avLst/>
          </a:prstGeom>
          <a:noFill/>
          <a:ln>
            <a:noFill/>
          </a:ln>
        </p:spPr>
      </p:pic>
    </p:spTree>
  </p:cSld>
  <p:clrMapOvr>
    <a:masterClrMapping/>
  </p:clrMapOvr>
  <p:transition>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389" name="Shape 389"/>
        <p:cNvGrpSpPr/>
        <p:nvPr/>
      </p:nvGrpSpPr>
      <p:grpSpPr>
        <a:xfrm>
          <a:off x="0" y="0"/>
          <a:ext cx="0" cy="0"/>
          <a:chOff x="0" y="0"/>
          <a:chExt cx="0" cy="0"/>
        </a:xfrm>
      </p:grpSpPr>
      <p:grpSp>
        <p:nvGrpSpPr>
          <p:cNvPr id="390" name="Google Shape;390;p36"/>
          <p:cNvGrpSpPr/>
          <p:nvPr/>
        </p:nvGrpSpPr>
        <p:grpSpPr>
          <a:xfrm>
            <a:off x="2794300" y="3235925"/>
            <a:ext cx="4584111" cy="3654424"/>
            <a:chOff x="0" y="-47625"/>
            <a:chExt cx="812800" cy="1053300"/>
          </a:xfrm>
        </p:grpSpPr>
        <p:sp>
          <p:nvSpPr>
            <p:cNvPr id="391" name="Google Shape;391;p36"/>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txBox="1"/>
            <p:nvPr/>
          </p:nvSpPr>
          <p:spPr>
            <a:xfrm>
              <a:off x="0"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3" name="Google Shape;393;p36"/>
          <p:cNvGrpSpPr/>
          <p:nvPr/>
        </p:nvGrpSpPr>
        <p:grpSpPr>
          <a:xfrm>
            <a:off x="10753150" y="3235927"/>
            <a:ext cx="4584111" cy="3654424"/>
            <a:chOff x="0" y="-47625"/>
            <a:chExt cx="812800" cy="1053300"/>
          </a:xfrm>
        </p:grpSpPr>
        <p:sp>
          <p:nvSpPr>
            <p:cNvPr id="394" name="Google Shape;394;p36"/>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txBox="1"/>
            <p:nvPr/>
          </p:nvSpPr>
          <p:spPr>
            <a:xfrm>
              <a:off x="0"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6" name="Google Shape;396;p36"/>
          <p:cNvSpPr txBox="1"/>
          <p:nvPr/>
        </p:nvSpPr>
        <p:spPr>
          <a:xfrm>
            <a:off x="3169802" y="4610090"/>
            <a:ext cx="3833100" cy="1066800"/>
          </a:xfrm>
          <a:prstGeom prst="rect">
            <a:avLst/>
          </a:prstGeom>
          <a:noFill/>
          <a:ln>
            <a:noFill/>
          </a:ln>
        </p:spPr>
        <p:txBody>
          <a:bodyPr anchorCtr="0" anchor="ctr" bIns="0" lIns="0" spcFirstLastPara="1" rIns="0" wrap="square" tIns="0">
            <a:noAutofit/>
          </a:bodyPr>
          <a:lstStyle/>
          <a:p>
            <a:pPr indent="0" lvl="1" marL="0" marR="0" rtl="0" algn="ctr">
              <a:lnSpc>
                <a:spcPct val="115000"/>
              </a:lnSpc>
              <a:spcBef>
                <a:spcPts val="0"/>
              </a:spcBef>
              <a:spcAft>
                <a:spcPts val="0"/>
              </a:spcAft>
              <a:buNone/>
            </a:pPr>
            <a:r>
              <a:rPr lang="en-US" sz="2100">
                <a:solidFill>
                  <a:schemeClr val="lt1"/>
                </a:solidFill>
                <a:latin typeface="Inter"/>
                <a:ea typeface="Inter"/>
                <a:cs typeface="Inter"/>
                <a:sym typeface="Inter"/>
              </a:rPr>
              <a:t>Religious Organizations</a:t>
            </a:r>
            <a:endParaRPr sz="2100">
              <a:solidFill>
                <a:schemeClr val="lt1"/>
              </a:solidFill>
              <a:latin typeface="Inter"/>
              <a:ea typeface="Inter"/>
              <a:cs typeface="Inter"/>
              <a:sym typeface="Inter"/>
            </a:endParaRPr>
          </a:p>
          <a:p>
            <a:pPr indent="0" lvl="1" marL="0" marR="0" rtl="0" algn="ctr">
              <a:lnSpc>
                <a:spcPct val="115000"/>
              </a:lnSpc>
              <a:spcBef>
                <a:spcPts val="0"/>
              </a:spcBef>
              <a:spcAft>
                <a:spcPts val="0"/>
              </a:spcAft>
              <a:buNone/>
            </a:pPr>
            <a:r>
              <a:rPr lang="en-US" sz="2100">
                <a:solidFill>
                  <a:schemeClr val="lt1"/>
                </a:solidFill>
                <a:latin typeface="Inter"/>
                <a:ea typeface="Inter"/>
                <a:cs typeface="Inter"/>
                <a:sym typeface="Inter"/>
              </a:rPr>
              <a:t>Public Services</a:t>
            </a:r>
            <a:r>
              <a:rPr lang="en-US" sz="2100">
                <a:solidFill>
                  <a:schemeClr val="lt1"/>
                </a:solidFill>
                <a:latin typeface="Inter"/>
                <a:ea typeface="Inter"/>
                <a:cs typeface="Inter"/>
                <a:sym typeface="Inter"/>
              </a:rPr>
              <a:t> &amp; </a:t>
            </a:r>
            <a:r>
              <a:rPr lang="en-US" sz="2100">
                <a:solidFill>
                  <a:schemeClr val="lt1"/>
                </a:solidFill>
                <a:latin typeface="Inter"/>
                <a:ea typeface="Inter"/>
                <a:cs typeface="Inter"/>
                <a:sym typeface="Inter"/>
              </a:rPr>
              <a:t>Government</a:t>
            </a:r>
            <a:endParaRPr sz="2100">
              <a:solidFill>
                <a:schemeClr val="lt1"/>
              </a:solidFill>
              <a:latin typeface="Inter"/>
              <a:ea typeface="Inter"/>
              <a:cs typeface="Inter"/>
              <a:sym typeface="Inter"/>
            </a:endParaRPr>
          </a:p>
          <a:p>
            <a:pPr indent="0" lvl="1" marL="0" marR="0" rtl="0" algn="ctr">
              <a:lnSpc>
                <a:spcPct val="115000"/>
              </a:lnSpc>
              <a:spcBef>
                <a:spcPts val="0"/>
              </a:spcBef>
              <a:spcAft>
                <a:spcPts val="0"/>
              </a:spcAft>
              <a:buNone/>
            </a:pPr>
            <a:r>
              <a:rPr lang="en-US" sz="2100">
                <a:solidFill>
                  <a:schemeClr val="lt1"/>
                </a:solidFill>
                <a:latin typeface="Inter"/>
                <a:ea typeface="Inter"/>
                <a:cs typeface="Inter"/>
                <a:sym typeface="Inter"/>
              </a:rPr>
              <a:t>Mass Media</a:t>
            </a:r>
            <a:endParaRPr sz="2100">
              <a:solidFill>
                <a:schemeClr val="lt1"/>
              </a:solidFill>
              <a:latin typeface="Inter"/>
              <a:ea typeface="Inter"/>
              <a:cs typeface="Inter"/>
              <a:sym typeface="Inter"/>
            </a:endParaRPr>
          </a:p>
        </p:txBody>
      </p:sp>
      <p:pic>
        <p:nvPicPr>
          <p:cNvPr id="397" name="Google Shape;397;p36"/>
          <p:cNvPicPr preferRelativeResize="0"/>
          <p:nvPr/>
        </p:nvPicPr>
        <p:blipFill>
          <a:blip r:embed="rId3">
            <a:alphaModFix/>
          </a:blip>
          <a:stretch>
            <a:fillRect/>
          </a:stretch>
        </p:blipFill>
        <p:spPr>
          <a:xfrm>
            <a:off x="16733625" y="6226339"/>
            <a:ext cx="1748775" cy="4076286"/>
          </a:xfrm>
          <a:prstGeom prst="rect">
            <a:avLst/>
          </a:prstGeom>
          <a:noFill/>
          <a:ln>
            <a:noFill/>
          </a:ln>
        </p:spPr>
      </p:pic>
      <p:sp>
        <p:nvSpPr>
          <p:cNvPr id="398" name="Google Shape;398;p36"/>
          <p:cNvSpPr txBox="1"/>
          <p:nvPr/>
        </p:nvSpPr>
        <p:spPr>
          <a:xfrm>
            <a:off x="1028700" y="1066380"/>
            <a:ext cx="81153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Verdict</a:t>
            </a:r>
            <a:endParaRPr b="1" sz="1700">
              <a:solidFill>
                <a:srgbClr val="05041D"/>
              </a:solidFill>
              <a:latin typeface="Inter"/>
              <a:ea typeface="Inter"/>
              <a:cs typeface="Inter"/>
              <a:sym typeface="Inter"/>
            </a:endParaRPr>
          </a:p>
        </p:txBody>
      </p:sp>
      <p:sp>
        <p:nvSpPr>
          <p:cNvPr id="399" name="Google Shape;399;p36"/>
          <p:cNvSpPr txBox="1"/>
          <p:nvPr/>
        </p:nvSpPr>
        <p:spPr>
          <a:xfrm>
            <a:off x="2794338" y="2366512"/>
            <a:ext cx="4584000" cy="9909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799">
                <a:solidFill>
                  <a:srgbClr val="05041D"/>
                </a:solidFill>
                <a:latin typeface="Inter"/>
                <a:ea typeface="Inter"/>
                <a:cs typeface="Inter"/>
                <a:sym typeface="Inter"/>
              </a:rPr>
              <a:t>HIGHEST </a:t>
            </a:r>
            <a:r>
              <a:rPr b="1" lang="en-US" sz="2799">
                <a:solidFill>
                  <a:srgbClr val="05041D"/>
                </a:solidFill>
                <a:latin typeface="Inter"/>
                <a:ea typeface="Inter"/>
                <a:cs typeface="Inter"/>
                <a:sym typeface="Inter"/>
              </a:rPr>
              <a:t>POSSIBILITY</a:t>
            </a:r>
            <a:r>
              <a:rPr b="1" lang="en-US" sz="2799">
                <a:solidFill>
                  <a:srgbClr val="05041D"/>
                </a:solidFill>
                <a:latin typeface="Inter"/>
                <a:ea typeface="Inter"/>
                <a:cs typeface="Inter"/>
                <a:sym typeface="Inter"/>
              </a:rPr>
              <a:t> </a:t>
            </a:r>
            <a:endParaRPr b="1" sz="2799">
              <a:solidFill>
                <a:srgbClr val="05041D"/>
              </a:solidFill>
              <a:latin typeface="Inter"/>
              <a:ea typeface="Inter"/>
              <a:cs typeface="Inter"/>
              <a:sym typeface="Inter"/>
            </a:endParaRPr>
          </a:p>
          <a:p>
            <a:pPr indent="0" lvl="0" marL="0" marR="0" rtl="0" algn="ctr">
              <a:lnSpc>
                <a:spcPct val="130010"/>
              </a:lnSpc>
              <a:spcBef>
                <a:spcPts val="0"/>
              </a:spcBef>
              <a:spcAft>
                <a:spcPts val="0"/>
              </a:spcAft>
              <a:buNone/>
            </a:pPr>
            <a:r>
              <a:rPr b="1" lang="en-US" sz="2799">
                <a:solidFill>
                  <a:srgbClr val="05041D"/>
                </a:solidFill>
                <a:latin typeface="Inter"/>
                <a:ea typeface="Inter"/>
                <a:cs typeface="Inter"/>
                <a:sym typeface="Inter"/>
              </a:rPr>
              <a:t>TO OPEN</a:t>
            </a:r>
            <a:endParaRPr/>
          </a:p>
        </p:txBody>
      </p:sp>
      <p:sp>
        <p:nvSpPr>
          <p:cNvPr id="400" name="Google Shape;400;p36"/>
          <p:cNvSpPr txBox="1"/>
          <p:nvPr/>
        </p:nvSpPr>
        <p:spPr>
          <a:xfrm>
            <a:off x="10753200" y="2366499"/>
            <a:ext cx="4584000" cy="9909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799">
                <a:solidFill>
                  <a:srgbClr val="05041D"/>
                </a:solidFill>
                <a:latin typeface="Inter"/>
                <a:ea typeface="Inter"/>
                <a:cs typeface="Inter"/>
                <a:sym typeface="Inter"/>
              </a:rPr>
              <a:t>HIGHEST POSSIBILITY</a:t>
            </a:r>
            <a:endParaRPr b="1" sz="2799">
              <a:solidFill>
                <a:srgbClr val="05041D"/>
              </a:solidFill>
              <a:latin typeface="Inter"/>
              <a:ea typeface="Inter"/>
              <a:cs typeface="Inter"/>
              <a:sym typeface="Inter"/>
            </a:endParaRPr>
          </a:p>
          <a:p>
            <a:pPr indent="0" lvl="0" marL="0" marR="0" rtl="0" algn="ctr">
              <a:lnSpc>
                <a:spcPct val="130010"/>
              </a:lnSpc>
              <a:spcBef>
                <a:spcPts val="0"/>
              </a:spcBef>
              <a:spcAft>
                <a:spcPts val="0"/>
              </a:spcAft>
              <a:buNone/>
            </a:pPr>
            <a:r>
              <a:rPr b="1" lang="en-US" sz="2799">
                <a:solidFill>
                  <a:srgbClr val="05041D"/>
                </a:solidFill>
                <a:latin typeface="Inter"/>
                <a:ea typeface="Inter"/>
                <a:cs typeface="Inter"/>
                <a:sym typeface="Inter"/>
              </a:rPr>
              <a:t>TO CLOSE</a:t>
            </a:r>
            <a:endParaRPr b="1" sz="2799">
              <a:solidFill>
                <a:srgbClr val="05041D"/>
              </a:solidFill>
              <a:latin typeface="Inter"/>
              <a:ea typeface="Inter"/>
              <a:cs typeface="Inter"/>
              <a:sym typeface="Inter"/>
            </a:endParaRPr>
          </a:p>
        </p:txBody>
      </p:sp>
      <p:sp>
        <p:nvSpPr>
          <p:cNvPr id="401" name="Google Shape;401;p36"/>
          <p:cNvSpPr txBox="1"/>
          <p:nvPr/>
        </p:nvSpPr>
        <p:spPr>
          <a:xfrm>
            <a:off x="11128662" y="4529740"/>
            <a:ext cx="3833100" cy="1066800"/>
          </a:xfrm>
          <a:prstGeom prst="rect">
            <a:avLst/>
          </a:prstGeom>
          <a:noFill/>
          <a:ln>
            <a:noFill/>
          </a:ln>
        </p:spPr>
        <p:txBody>
          <a:bodyPr anchorCtr="0" anchor="ctr" bIns="0" lIns="0" spcFirstLastPara="1" rIns="0" wrap="square" tIns="0">
            <a:noAutofit/>
          </a:bodyPr>
          <a:lstStyle/>
          <a:p>
            <a:pPr indent="0" lvl="1" marL="0" marR="0" rtl="0" algn="ctr">
              <a:lnSpc>
                <a:spcPct val="115000"/>
              </a:lnSpc>
              <a:spcBef>
                <a:spcPts val="0"/>
              </a:spcBef>
              <a:spcAft>
                <a:spcPts val="0"/>
              </a:spcAft>
              <a:buNone/>
            </a:pPr>
            <a:r>
              <a:rPr lang="en-US" sz="2100">
                <a:solidFill>
                  <a:srgbClr val="FFFFFF"/>
                </a:solidFill>
                <a:latin typeface="Inter"/>
                <a:ea typeface="Inter"/>
                <a:cs typeface="Inter"/>
                <a:sym typeface="Inter"/>
              </a:rPr>
              <a:t>Food</a:t>
            </a:r>
            <a:endParaRPr sz="2100">
              <a:solidFill>
                <a:srgbClr val="FFFFFF"/>
              </a:solidFill>
              <a:latin typeface="Inter"/>
              <a:ea typeface="Inter"/>
              <a:cs typeface="Inter"/>
              <a:sym typeface="Inter"/>
            </a:endParaRPr>
          </a:p>
          <a:p>
            <a:pPr indent="0" lvl="1" marL="0" marR="0" rtl="0" algn="ctr">
              <a:lnSpc>
                <a:spcPct val="115000"/>
              </a:lnSpc>
              <a:spcBef>
                <a:spcPts val="0"/>
              </a:spcBef>
              <a:spcAft>
                <a:spcPts val="0"/>
              </a:spcAft>
              <a:buNone/>
            </a:pPr>
            <a:r>
              <a:rPr lang="en-US" sz="2100">
                <a:solidFill>
                  <a:srgbClr val="FFFFFF"/>
                </a:solidFill>
                <a:latin typeface="Inter"/>
                <a:ea typeface="Inter"/>
                <a:cs typeface="Inter"/>
                <a:sym typeface="Inter"/>
              </a:rPr>
              <a:t>Nightlife</a:t>
            </a:r>
            <a:endParaRPr sz="2100">
              <a:solidFill>
                <a:srgbClr val="FFFFFF"/>
              </a:solidFill>
              <a:latin typeface="Inter"/>
              <a:ea typeface="Inter"/>
              <a:cs typeface="Inter"/>
              <a:sym typeface="Inter"/>
            </a:endParaRPr>
          </a:p>
          <a:p>
            <a:pPr indent="0" lvl="1" marL="0" marR="0" rtl="0" algn="ctr">
              <a:lnSpc>
                <a:spcPct val="115000"/>
              </a:lnSpc>
              <a:spcBef>
                <a:spcPts val="0"/>
              </a:spcBef>
              <a:spcAft>
                <a:spcPts val="0"/>
              </a:spcAft>
              <a:buNone/>
            </a:pPr>
            <a:r>
              <a:rPr lang="en-US" sz="2100">
                <a:solidFill>
                  <a:srgbClr val="FFFFFF"/>
                </a:solidFill>
                <a:latin typeface="Inter"/>
                <a:ea typeface="Inter"/>
                <a:cs typeface="Inter"/>
                <a:sym typeface="Inter"/>
              </a:rPr>
              <a:t>Restaurants</a:t>
            </a:r>
            <a:endParaRPr sz="2100">
              <a:solidFill>
                <a:srgbClr val="FFFFFF"/>
              </a:solidFill>
              <a:latin typeface="Inter"/>
              <a:ea typeface="Inter"/>
              <a:cs typeface="Inter"/>
              <a:sym typeface="Inter"/>
            </a:endParaRPr>
          </a:p>
        </p:txBody>
      </p:sp>
      <p:sp>
        <p:nvSpPr>
          <p:cNvPr id="402" name="Google Shape;402;p3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403" name="Google Shape;403;p36"/>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404" name="Google Shape;404;p36"/>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405" name="Google Shape;405;p36"/>
          <p:cNvSpPr txBox="1"/>
          <p:nvPr/>
        </p:nvSpPr>
        <p:spPr>
          <a:xfrm>
            <a:off x="2176950" y="7620425"/>
            <a:ext cx="13934100" cy="990900"/>
          </a:xfrm>
          <a:prstGeom prst="rect">
            <a:avLst/>
          </a:prstGeom>
          <a:noFill/>
          <a:ln>
            <a:noFill/>
          </a:ln>
        </p:spPr>
        <p:txBody>
          <a:bodyPr anchorCtr="0" anchor="t" bIns="0" lIns="0" spcFirstLastPara="1" rIns="0" wrap="square" tIns="0">
            <a:spAutoFit/>
          </a:bodyPr>
          <a:lstStyle/>
          <a:p>
            <a:pPr indent="-406336" lvl="0" marL="457200" marR="0" rtl="0" algn="ctr">
              <a:lnSpc>
                <a:spcPct val="130010"/>
              </a:lnSpc>
              <a:spcBef>
                <a:spcPts val="0"/>
              </a:spcBef>
              <a:spcAft>
                <a:spcPts val="0"/>
              </a:spcAft>
              <a:buClr>
                <a:srgbClr val="05041D"/>
              </a:buClr>
              <a:buSzPts val="2799"/>
              <a:buFont typeface="Inter"/>
              <a:buChar char="●"/>
            </a:pPr>
            <a:r>
              <a:rPr lang="en-US" sz="2799">
                <a:solidFill>
                  <a:srgbClr val="05041D"/>
                </a:solidFill>
                <a:latin typeface="Inter"/>
                <a:ea typeface="Inter"/>
                <a:cs typeface="Inter"/>
                <a:sym typeface="Inter"/>
              </a:rPr>
              <a:t>Unable to properly conclude </a:t>
            </a:r>
            <a:endParaRPr sz="2799">
              <a:solidFill>
                <a:srgbClr val="05041D"/>
              </a:solidFill>
              <a:latin typeface="Inter"/>
              <a:ea typeface="Inter"/>
              <a:cs typeface="Inter"/>
              <a:sym typeface="Inter"/>
            </a:endParaRPr>
          </a:p>
          <a:p>
            <a:pPr indent="-406336" lvl="0" marL="457200" marR="0" rtl="0" algn="ctr">
              <a:lnSpc>
                <a:spcPct val="130010"/>
              </a:lnSpc>
              <a:spcBef>
                <a:spcPts val="0"/>
              </a:spcBef>
              <a:spcAft>
                <a:spcPts val="0"/>
              </a:spcAft>
              <a:buClr>
                <a:srgbClr val="05041D"/>
              </a:buClr>
              <a:buSzPts val="2799"/>
              <a:buFont typeface="Inter"/>
              <a:buChar char="●"/>
            </a:pPr>
            <a:r>
              <a:rPr b="1" lang="en-US" sz="2799">
                <a:solidFill>
                  <a:srgbClr val="05041D"/>
                </a:solidFill>
                <a:latin typeface="Inter"/>
                <a:ea typeface="Inter"/>
                <a:cs typeface="Inter"/>
                <a:sym typeface="Inter"/>
              </a:rPr>
              <a:t>Possibility to open/close</a:t>
            </a:r>
            <a:r>
              <a:rPr lang="en-US" sz="2799">
                <a:solidFill>
                  <a:srgbClr val="05041D"/>
                </a:solidFill>
                <a:latin typeface="Inter"/>
                <a:ea typeface="Inter"/>
                <a:cs typeface="Inter"/>
                <a:sym typeface="Inter"/>
              </a:rPr>
              <a:t> relates to </a:t>
            </a:r>
            <a:r>
              <a:rPr b="1" lang="en-US" sz="2799">
                <a:solidFill>
                  <a:srgbClr val="05041D"/>
                </a:solidFill>
                <a:latin typeface="Inter"/>
                <a:ea typeface="Inter"/>
                <a:cs typeface="Inter"/>
                <a:sym typeface="Inter"/>
              </a:rPr>
              <a:t>Number of business</a:t>
            </a:r>
            <a:endParaRPr sz="2799">
              <a:solidFill>
                <a:srgbClr val="05041D"/>
              </a:solidFill>
              <a:latin typeface="Inter"/>
              <a:ea typeface="Inter"/>
              <a:cs typeface="Inter"/>
              <a:sym typeface="Inter"/>
            </a:endParaRPr>
          </a:p>
        </p:txBody>
      </p:sp>
    </p:spTree>
  </p:cSld>
  <p:clrMapOvr>
    <a:masterClrMapping/>
  </p:clrMapOvr>
  <p:transition>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09" name="Shape 409"/>
        <p:cNvGrpSpPr/>
        <p:nvPr/>
      </p:nvGrpSpPr>
      <p:grpSpPr>
        <a:xfrm>
          <a:off x="0" y="0"/>
          <a:ext cx="0" cy="0"/>
          <a:chOff x="0" y="0"/>
          <a:chExt cx="0" cy="0"/>
        </a:xfrm>
      </p:grpSpPr>
      <p:sp>
        <p:nvSpPr>
          <p:cNvPr id="410" name="Google Shape;410;p37"/>
          <p:cNvSpPr txBox="1"/>
          <p:nvPr/>
        </p:nvSpPr>
        <p:spPr>
          <a:xfrm>
            <a:off x="1028700" y="3665850"/>
            <a:ext cx="15544800" cy="2955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Q5. Does Location Affect Whether a Business Remains Open?</a:t>
            </a:r>
            <a:endParaRPr b="1" sz="8000">
              <a:solidFill>
                <a:srgbClr val="05041D"/>
              </a:solidFill>
              <a:latin typeface="Inter"/>
              <a:ea typeface="Inter"/>
              <a:cs typeface="Inter"/>
              <a:sym typeface="Inter"/>
            </a:endParaRPr>
          </a:p>
        </p:txBody>
      </p:sp>
      <p:sp>
        <p:nvSpPr>
          <p:cNvPr id="411" name="Google Shape;411;p3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412" name="Google Shape;412;p37"/>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413" name="Google Shape;413;p37"/>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Tree>
  </p:cSld>
  <p:clrMapOvr>
    <a:masterClrMapping/>
  </p:clrMapOvr>
  <p:transition>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107" name="Shape 107"/>
        <p:cNvGrpSpPr/>
        <p:nvPr/>
      </p:nvGrpSpPr>
      <p:grpSpPr>
        <a:xfrm>
          <a:off x="0" y="0"/>
          <a:ext cx="0" cy="0"/>
          <a:chOff x="0" y="0"/>
          <a:chExt cx="0" cy="0"/>
        </a:xfrm>
      </p:grpSpPr>
      <p:pic>
        <p:nvPicPr>
          <p:cNvPr id="108" name="Google Shape;108;p11"/>
          <p:cNvPicPr preferRelativeResize="0"/>
          <p:nvPr/>
        </p:nvPicPr>
        <p:blipFill>
          <a:blip r:embed="rId3">
            <a:alphaModFix/>
          </a:blip>
          <a:stretch>
            <a:fillRect/>
          </a:stretch>
        </p:blipFill>
        <p:spPr>
          <a:xfrm>
            <a:off x="670575" y="-1652014"/>
            <a:ext cx="16946852" cy="16847554"/>
          </a:xfrm>
          <a:prstGeom prst="rect">
            <a:avLst/>
          </a:prstGeom>
          <a:noFill/>
          <a:ln>
            <a:noFill/>
          </a:ln>
        </p:spPr>
      </p:pic>
      <p:sp>
        <p:nvSpPr>
          <p:cNvPr id="109" name="Google Shape;109;p11"/>
          <p:cNvSpPr txBox="1"/>
          <p:nvPr/>
        </p:nvSpPr>
        <p:spPr>
          <a:xfrm>
            <a:off x="1028700" y="3113995"/>
            <a:ext cx="16230600" cy="4433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4400">
                <a:solidFill>
                  <a:srgbClr val="FAF0CA"/>
                </a:solidFill>
                <a:latin typeface="Inter"/>
                <a:ea typeface="Inter"/>
                <a:cs typeface="Inter"/>
                <a:sym typeface="Inter"/>
              </a:rPr>
              <a:t>Problem Statement</a:t>
            </a:r>
            <a:endParaRPr b="1" sz="14400">
              <a:solidFill>
                <a:srgbClr val="FAF0CA"/>
              </a:solidFill>
              <a:latin typeface="Inter"/>
              <a:ea typeface="Inter"/>
              <a:cs typeface="Inter"/>
              <a:sym typeface="Inter"/>
            </a:endParaRPr>
          </a:p>
        </p:txBody>
      </p:sp>
      <p:sp>
        <p:nvSpPr>
          <p:cNvPr id="110" name="Google Shape;110;p1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SC1015	</a:t>
            </a:r>
            <a:endParaRPr>
              <a:solidFill>
                <a:srgbClr val="FAF0CA"/>
              </a:solidFill>
            </a:endParaRPr>
          </a:p>
        </p:txBody>
      </p:sp>
      <p:sp>
        <p:nvSpPr>
          <p:cNvPr id="111" name="Google Shape;111;p11"/>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FAF0CA"/>
                </a:solidFill>
                <a:latin typeface="Inter"/>
                <a:ea typeface="Inter"/>
                <a:cs typeface="Inter"/>
                <a:sym typeface="Inter"/>
              </a:rPr>
              <a:t>Presentation</a:t>
            </a:r>
            <a:endParaRPr>
              <a:solidFill>
                <a:srgbClr val="FAF0CA"/>
              </a:solidFill>
            </a:endParaRPr>
          </a:p>
        </p:txBody>
      </p:sp>
      <p:sp>
        <p:nvSpPr>
          <p:cNvPr id="112" name="Google Shape;112;p11"/>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Mini Project</a:t>
            </a:r>
            <a:endParaRPr>
              <a:solidFill>
                <a:srgbClr val="FAF0CA"/>
              </a:solidFill>
            </a:endParaRPr>
          </a:p>
        </p:txBody>
      </p:sp>
    </p:spTree>
  </p:cSld>
  <p:clrMapOvr>
    <a:masterClrMapping/>
  </p:clrMapOvr>
  <p:transition>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AF0CA"/>
        </a:solidFill>
      </p:bgPr>
    </p:bg>
    <p:spTree>
      <p:nvGrpSpPr>
        <p:cNvPr id="417" name="Shape 417"/>
        <p:cNvGrpSpPr/>
        <p:nvPr/>
      </p:nvGrpSpPr>
      <p:grpSpPr>
        <a:xfrm>
          <a:off x="0" y="0"/>
          <a:ext cx="0" cy="0"/>
          <a:chOff x="0" y="0"/>
          <a:chExt cx="0" cy="0"/>
        </a:xfrm>
      </p:grpSpPr>
      <p:sp>
        <p:nvSpPr>
          <p:cNvPr id="418" name="Google Shape;418;p38"/>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419" name="Google Shape;419;p3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420" name="Google Shape;420;p38"/>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421" name="Google Shape;421;p38"/>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422" name="Google Shape;422;p38"/>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Number of Businesses per State</a:t>
            </a:r>
            <a:endParaRPr sz="3000">
              <a:solidFill>
                <a:srgbClr val="05041D"/>
              </a:solidFill>
              <a:latin typeface="Inter"/>
              <a:ea typeface="Inter"/>
              <a:cs typeface="Inter"/>
              <a:sym typeface="Inter"/>
            </a:endParaRPr>
          </a:p>
        </p:txBody>
      </p:sp>
      <p:pic>
        <p:nvPicPr>
          <p:cNvPr id="423" name="Google Shape;423;p38"/>
          <p:cNvPicPr preferRelativeResize="0"/>
          <p:nvPr/>
        </p:nvPicPr>
        <p:blipFill>
          <a:blip r:embed="rId3">
            <a:alphaModFix/>
          </a:blip>
          <a:stretch>
            <a:fillRect/>
          </a:stretch>
        </p:blipFill>
        <p:spPr>
          <a:xfrm>
            <a:off x="345588" y="3019500"/>
            <a:ext cx="17596815" cy="6384001"/>
          </a:xfrm>
          <a:prstGeom prst="rect">
            <a:avLst/>
          </a:prstGeom>
          <a:noFill/>
          <a:ln>
            <a:noFill/>
          </a:ln>
        </p:spPr>
      </p:pic>
    </p:spTree>
  </p:cSld>
  <p:clrMapOvr>
    <a:masterClrMapping/>
  </p:clrMapOvr>
  <p:transition>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27" name="Shape 427"/>
        <p:cNvGrpSpPr/>
        <p:nvPr/>
      </p:nvGrpSpPr>
      <p:grpSpPr>
        <a:xfrm>
          <a:off x="0" y="0"/>
          <a:ext cx="0" cy="0"/>
          <a:chOff x="0" y="0"/>
          <a:chExt cx="0" cy="0"/>
        </a:xfrm>
      </p:grpSpPr>
      <p:sp>
        <p:nvSpPr>
          <p:cNvPr id="428" name="Google Shape;428;p39"/>
          <p:cNvSpPr txBox="1"/>
          <p:nvPr/>
        </p:nvSpPr>
        <p:spPr>
          <a:xfrm>
            <a:off x="1028700" y="3019500"/>
            <a:ext cx="156810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t/>
            </a:r>
            <a:endParaRPr b="1" sz="4700">
              <a:solidFill>
                <a:srgbClr val="05041D"/>
              </a:solidFill>
              <a:latin typeface="Inter"/>
              <a:ea typeface="Inter"/>
              <a:cs typeface="Inter"/>
              <a:sym typeface="Inter"/>
            </a:endParaRPr>
          </a:p>
        </p:txBody>
      </p:sp>
      <p:sp>
        <p:nvSpPr>
          <p:cNvPr id="429" name="Google Shape;429;p3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430" name="Google Shape;430;p39"/>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431" name="Google Shape;431;p39"/>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432" name="Google Shape;432;p39"/>
          <p:cNvSpPr txBox="1"/>
          <p:nvPr/>
        </p:nvSpPr>
        <p:spPr>
          <a:xfrm>
            <a:off x="1028700" y="1634475"/>
            <a:ext cx="16560900" cy="5787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4700">
                <a:solidFill>
                  <a:srgbClr val="05041D"/>
                </a:solidFill>
                <a:latin typeface="Inter"/>
                <a:ea typeface="Inter"/>
                <a:cs typeface="Inter"/>
                <a:sym typeface="Inter"/>
              </a:rPr>
              <a:t>Number of open/closed business per State</a:t>
            </a:r>
            <a:endParaRPr sz="3000">
              <a:solidFill>
                <a:srgbClr val="05041D"/>
              </a:solidFill>
              <a:latin typeface="Inter"/>
              <a:ea typeface="Inter"/>
              <a:cs typeface="Inter"/>
              <a:sym typeface="Inter"/>
            </a:endParaRPr>
          </a:p>
        </p:txBody>
      </p:sp>
      <p:pic>
        <p:nvPicPr>
          <p:cNvPr id="433" name="Google Shape;433;p39"/>
          <p:cNvPicPr preferRelativeResize="0"/>
          <p:nvPr/>
        </p:nvPicPr>
        <p:blipFill>
          <a:blip r:embed="rId3">
            <a:alphaModFix/>
          </a:blip>
          <a:stretch>
            <a:fillRect/>
          </a:stretch>
        </p:blipFill>
        <p:spPr>
          <a:xfrm>
            <a:off x="357425" y="3101000"/>
            <a:ext cx="17573161" cy="6384000"/>
          </a:xfrm>
          <a:prstGeom prst="rect">
            <a:avLst/>
          </a:prstGeom>
          <a:noFill/>
          <a:ln>
            <a:noFill/>
          </a:ln>
        </p:spPr>
      </p:pic>
    </p:spTree>
  </p:cSld>
  <p:clrMapOvr>
    <a:masterClrMapping/>
  </p:clrMapOvr>
  <p:transition>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37" name="Shape 437"/>
        <p:cNvGrpSpPr/>
        <p:nvPr/>
      </p:nvGrpSpPr>
      <p:grpSpPr>
        <a:xfrm>
          <a:off x="0" y="0"/>
          <a:ext cx="0" cy="0"/>
          <a:chOff x="0" y="0"/>
          <a:chExt cx="0" cy="0"/>
        </a:xfrm>
      </p:grpSpPr>
      <p:grpSp>
        <p:nvGrpSpPr>
          <p:cNvPr id="438" name="Google Shape;438;p40"/>
          <p:cNvGrpSpPr/>
          <p:nvPr/>
        </p:nvGrpSpPr>
        <p:grpSpPr>
          <a:xfrm>
            <a:off x="3038300" y="3531677"/>
            <a:ext cx="4584111" cy="3654424"/>
            <a:chOff x="0" y="-47625"/>
            <a:chExt cx="812800" cy="1053300"/>
          </a:xfrm>
        </p:grpSpPr>
        <p:sp>
          <p:nvSpPr>
            <p:cNvPr id="439" name="Google Shape;439;p40"/>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0"/>
            <p:cNvSpPr txBox="1"/>
            <p:nvPr/>
          </p:nvSpPr>
          <p:spPr>
            <a:xfrm>
              <a:off x="0"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41" name="Google Shape;441;p40"/>
          <p:cNvPicPr preferRelativeResize="0"/>
          <p:nvPr/>
        </p:nvPicPr>
        <p:blipFill>
          <a:blip r:embed="rId3">
            <a:alphaModFix/>
          </a:blip>
          <a:stretch>
            <a:fillRect/>
          </a:stretch>
        </p:blipFill>
        <p:spPr>
          <a:xfrm>
            <a:off x="16733625" y="6226339"/>
            <a:ext cx="1748775" cy="4076286"/>
          </a:xfrm>
          <a:prstGeom prst="rect">
            <a:avLst/>
          </a:prstGeom>
          <a:noFill/>
          <a:ln>
            <a:noFill/>
          </a:ln>
        </p:spPr>
      </p:pic>
      <p:sp>
        <p:nvSpPr>
          <p:cNvPr id="442" name="Google Shape;442;p40"/>
          <p:cNvSpPr txBox="1"/>
          <p:nvPr/>
        </p:nvSpPr>
        <p:spPr>
          <a:xfrm>
            <a:off x="1028700" y="1066380"/>
            <a:ext cx="81153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Verdict</a:t>
            </a:r>
            <a:endParaRPr b="1" sz="1700">
              <a:solidFill>
                <a:srgbClr val="05041D"/>
              </a:solidFill>
              <a:latin typeface="Inter"/>
              <a:ea typeface="Inter"/>
              <a:cs typeface="Inter"/>
              <a:sym typeface="Inter"/>
            </a:endParaRPr>
          </a:p>
        </p:txBody>
      </p:sp>
      <p:sp>
        <p:nvSpPr>
          <p:cNvPr id="443" name="Google Shape;443;p40"/>
          <p:cNvSpPr txBox="1"/>
          <p:nvPr/>
        </p:nvSpPr>
        <p:spPr>
          <a:xfrm>
            <a:off x="3039250" y="3100899"/>
            <a:ext cx="4584000" cy="4308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799">
                <a:solidFill>
                  <a:srgbClr val="05041D"/>
                </a:solidFill>
                <a:latin typeface="Inter"/>
                <a:ea typeface="Inter"/>
                <a:cs typeface="Inter"/>
                <a:sym typeface="Inter"/>
              </a:rPr>
              <a:t>BEST STATES</a:t>
            </a:r>
            <a:endParaRPr b="1" sz="2799">
              <a:solidFill>
                <a:srgbClr val="05041D"/>
              </a:solidFill>
              <a:latin typeface="Inter"/>
              <a:ea typeface="Inter"/>
              <a:cs typeface="Inter"/>
              <a:sym typeface="Inter"/>
            </a:endParaRPr>
          </a:p>
        </p:txBody>
      </p:sp>
      <p:sp>
        <p:nvSpPr>
          <p:cNvPr id="444" name="Google Shape;444;p40"/>
          <p:cNvSpPr txBox="1"/>
          <p:nvPr/>
        </p:nvSpPr>
        <p:spPr>
          <a:xfrm>
            <a:off x="3414696" y="5011352"/>
            <a:ext cx="3833100" cy="695100"/>
          </a:xfrm>
          <a:prstGeom prst="rect">
            <a:avLst/>
          </a:prstGeom>
          <a:noFill/>
          <a:ln>
            <a:noFill/>
          </a:ln>
        </p:spPr>
        <p:txBody>
          <a:bodyPr anchorCtr="0" anchor="ctr" bIns="0" lIns="0" spcFirstLastPara="1" rIns="0" wrap="square" tIns="0">
            <a:noAutofit/>
          </a:bodyPr>
          <a:lstStyle/>
          <a:p>
            <a:pPr indent="0" lvl="1" marL="0" marR="0" rtl="0" algn="ctr">
              <a:lnSpc>
                <a:spcPct val="115000"/>
              </a:lnSpc>
              <a:spcBef>
                <a:spcPts val="0"/>
              </a:spcBef>
              <a:spcAft>
                <a:spcPts val="0"/>
              </a:spcAft>
              <a:buNone/>
            </a:pPr>
            <a:r>
              <a:rPr lang="en-US" sz="3000">
                <a:solidFill>
                  <a:srgbClr val="FFFFFF"/>
                </a:solidFill>
                <a:latin typeface="Inter"/>
                <a:ea typeface="Inter"/>
                <a:cs typeface="Inter"/>
                <a:sym typeface="Inter"/>
              </a:rPr>
              <a:t>PA</a:t>
            </a:r>
            <a:endParaRPr sz="3000">
              <a:solidFill>
                <a:srgbClr val="FFFFFF"/>
              </a:solidFill>
              <a:latin typeface="Inter"/>
              <a:ea typeface="Inter"/>
              <a:cs typeface="Inter"/>
              <a:sym typeface="Inter"/>
            </a:endParaRPr>
          </a:p>
          <a:p>
            <a:pPr indent="0" lvl="1" marL="0" marR="0" rtl="0" algn="ctr">
              <a:lnSpc>
                <a:spcPct val="115000"/>
              </a:lnSpc>
              <a:spcBef>
                <a:spcPts val="0"/>
              </a:spcBef>
              <a:spcAft>
                <a:spcPts val="0"/>
              </a:spcAft>
              <a:buNone/>
            </a:pPr>
            <a:r>
              <a:rPr lang="en-US" sz="3000">
                <a:solidFill>
                  <a:srgbClr val="FFFFFF"/>
                </a:solidFill>
                <a:latin typeface="Inter"/>
                <a:ea typeface="Inter"/>
                <a:cs typeface="Inter"/>
                <a:sym typeface="Inter"/>
              </a:rPr>
              <a:t>FL</a:t>
            </a:r>
            <a:endParaRPr sz="3000">
              <a:solidFill>
                <a:srgbClr val="FFFFFF"/>
              </a:solidFill>
              <a:latin typeface="Inter"/>
              <a:ea typeface="Inter"/>
              <a:cs typeface="Inter"/>
              <a:sym typeface="Inter"/>
            </a:endParaRPr>
          </a:p>
        </p:txBody>
      </p:sp>
      <p:sp>
        <p:nvSpPr>
          <p:cNvPr id="445" name="Google Shape;445;p4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446" name="Google Shape;446;p40"/>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447" name="Google Shape;447;p40"/>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448" name="Google Shape;448;p40"/>
          <p:cNvSpPr txBox="1"/>
          <p:nvPr/>
        </p:nvSpPr>
        <p:spPr>
          <a:xfrm>
            <a:off x="3181800" y="8201625"/>
            <a:ext cx="11924400" cy="990900"/>
          </a:xfrm>
          <a:prstGeom prst="rect">
            <a:avLst/>
          </a:prstGeom>
          <a:noFill/>
          <a:ln>
            <a:noFill/>
          </a:ln>
        </p:spPr>
        <p:txBody>
          <a:bodyPr anchorCtr="0" anchor="t" bIns="0" lIns="0" spcFirstLastPara="1" rIns="0" wrap="square" tIns="0">
            <a:spAutoFit/>
          </a:bodyPr>
          <a:lstStyle/>
          <a:p>
            <a:pPr indent="-406336" lvl="0" marL="457200" marR="0" rtl="0" algn="ctr">
              <a:lnSpc>
                <a:spcPct val="130010"/>
              </a:lnSpc>
              <a:spcBef>
                <a:spcPts val="0"/>
              </a:spcBef>
              <a:spcAft>
                <a:spcPts val="0"/>
              </a:spcAft>
              <a:buClr>
                <a:srgbClr val="05041D"/>
              </a:buClr>
              <a:buSzPts val="2799"/>
              <a:buFont typeface="Inter"/>
              <a:buChar char="●"/>
            </a:pPr>
            <a:r>
              <a:rPr lang="en-US" sz="2799">
                <a:solidFill>
                  <a:srgbClr val="05041D"/>
                </a:solidFill>
                <a:latin typeface="Inter"/>
                <a:ea typeface="Inter"/>
                <a:cs typeface="Inter"/>
                <a:sym typeface="Inter"/>
              </a:rPr>
              <a:t>May not have covered all the businesses in the States</a:t>
            </a:r>
            <a:endParaRPr sz="2799">
              <a:solidFill>
                <a:srgbClr val="05041D"/>
              </a:solidFill>
              <a:latin typeface="Inter"/>
              <a:ea typeface="Inter"/>
              <a:cs typeface="Inter"/>
              <a:sym typeface="Inter"/>
            </a:endParaRPr>
          </a:p>
          <a:p>
            <a:pPr indent="-406336" lvl="0" marL="457200" marR="0" rtl="0" algn="ctr">
              <a:lnSpc>
                <a:spcPct val="130010"/>
              </a:lnSpc>
              <a:spcBef>
                <a:spcPts val="0"/>
              </a:spcBef>
              <a:spcAft>
                <a:spcPts val="0"/>
              </a:spcAft>
              <a:buClr>
                <a:srgbClr val="05041D"/>
              </a:buClr>
              <a:buSzPts val="2799"/>
              <a:buFont typeface="Inter"/>
              <a:buChar char="●"/>
            </a:pPr>
            <a:r>
              <a:rPr lang="en-US" sz="2799">
                <a:solidFill>
                  <a:srgbClr val="05041D"/>
                </a:solidFill>
                <a:latin typeface="Inter"/>
                <a:ea typeface="Inter"/>
                <a:cs typeface="Inter"/>
                <a:sym typeface="Inter"/>
              </a:rPr>
              <a:t>Missing States from the dataset</a:t>
            </a:r>
            <a:endParaRPr sz="2799">
              <a:solidFill>
                <a:srgbClr val="05041D"/>
              </a:solidFill>
              <a:latin typeface="Inter"/>
              <a:ea typeface="Inter"/>
              <a:cs typeface="Inter"/>
              <a:sym typeface="Inter"/>
            </a:endParaRPr>
          </a:p>
        </p:txBody>
      </p:sp>
      <p:grpSp>
        <p:nvGrpSpPr>
          <p:cNvPr id="449" name="Google Shape;449;p40"/>
          <p:cNvGrpSpPr/>
          <p:nvPr/>
        </p:nvGrpSpPr>
        <p:grpSpPr>
          <a:xfrm>
            <a:off x="10378800" y="3531677"/>
            <a:ext cx="4584111" cy="3654424"/>
            <a:chOff x="0" y="-47625"/>
            <a:chExt cx="812800" cy="1053300"/>
          </a:xfrm>
        </p:grpSpPr>
        <p:sp>
          <p:nvSpPr>
            <p:cNvPr id="450" name="Google Shape;450;p40"/>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txBox="1"/>
            <p:nvPr/>
          </p:nvSpPr>
          <p:spPr>
            <a:xfrm>
              <a:off x="0"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2" name="Google Shape;452;p40"/>
          <p:cNvSpPr txBox="1"/>
          <p:nvPr/>
        </p:nvSpPr>
        <p:spPr>
          <a:xfrm>
            <a:off x="10379750" y="3100899"/>
            <a:ext cx="4584000" cy="430800"/>
          </a:xfrm>
          <a:prstGeom prst="rect">
            <a:avLst/>
          </a:prstGeom>
          <a:noFill/>
          <a:ln>
            <a:noFill/>
          </a:ln>
        </p:spPr>
        <p:txBody>
          <a:bodyPr anchorCtr="0" anchor="t" bIns="0" lIns="0" spcFirstLastPara="1" rIns="0" wrap="square" tIns="0">
            <a:spAutoFit/>
          </a:bodyPr>
          <a:lstStyle/>
          <a:p>
            <a:pPr indent="0" lvl="0" marL="0" marR="0" rtl="0" algn="ctr">
              <a:lnSpc>
                <a:spcPct val="130010"/>
              </a:lnSpc>
              <a:spcBef>
                <a:spcPts val="0"/>
              </a:spcBef>
              <a:spcAft>
                <a:spcPts val="0"/>
              </a:spcAft>
              <a:buNone/>
            </a:pPr>
            <a:r>
              <a:rPr b="1" lang="en-US" sz="2799">
                <a:solidFill>
                  <a:srgbClr val="05041D"/>
                </a:solidFill>
                <a:latin typeface="Inter"/>
                <a:ea typeface="Inter"/>
                <a:cs typeface="Inter"/>
                <a:sym typeface="Inter"/>
              </a:rPr>
              <a:t>WORST</a:t>
            </a:r>
            <a:r>
              <a:rPr b="1" lang="en-US" sz="2799">
                <a:solidFill>
                  <a:srgbClr val="05041D"/>
                </a:solidFill>
                <a:latin typeface="Inter"/>
                <a:ea typeface="Inter"/>
                <a:cs typeface="Inter"/>
                <a:sym typeface="Inter"/>
              </a:rPr>
              <a:t> STATES</a:t>
            </a:r>
            <a:endParaRPr b="1" sz="2799">
              <a:solidFill>
                <a:srgbClr val="05041D"/>
              </a:solidFill>
              <a:latin typeface="Inter"/>
              <a:ea typeface="Inter"/>
              <a:cs typeface="Inter"/>
              <a:sym typeface="Inter"/>
            </a:endParaRPr>
          </a:p>
        </p:txBody>
      </p:sp>
      <p:sp>
        <p:nvSpPr>
          <p:cNvPr id="453" name="Google Shape;453;p40"/>
          <p:cNvSpPr txBox="1"/>
          <p:nvPr/>
        </p:nvSpPr>
        <p:spPr>
          <a:xfrm>
            <a:off x="11551850" y="4043075"/>
            <a:ext cx="2239800" cy="2631600"/>
          </a:xfrm>
          <a:prstGeom prst="rect">
            <a:avLst/>
          </a:prstGeom>
          <a:noFill/>
          <a:ln>
            <a:noFill/>
          </a:ln>
        </p:spPr>
        <p:txBody>
          <a:bodyPr anchorCtr="0" anchor="ctr" bIns="0" lIns="0" spcFirstLastPara="1" rIns="0" wrap="square" tIns="0">
            <a:noAutofit/>
          </a:bodyPr>
          <a:lstStyle/>
          <a:p>
            <a:pPr indent="0" lvl="1" marL="0" marR="0" rtl="0" algn="ctr">
              <a:lnSpc>
                <a:spcPct val="115000"/>
              </a:lnSpc>
              <a:spcBef>
                <a:spcPts val="0"/>
              </a:spcBef>
              <a:spcAft>
                <a:spcPts val="0"/>
              </a:spcAft>
              <a:buNone/>
            </a:pPr>
            <a:r>
              <a:rPr lang="en-US" sz="2100">
                <a:solidFill>
                  <a:srgbClr val="FFFFFF"/>
                </a:solidFill>
                <a:latin typeface="Inter"/>
                <a:ea typeface="Inter"/>
                <a:cs typeface="Inter"/>
                <a:sym typeface="Inter"/>
              </a:rPr>
              <a:t>CO</a:t>
            </a:r>
            <a:endParaRPr sz="2100">
              <a:solidFill>
                <a:srgbClr val="FFFFFF"/>
              </a:solidFill>
              <a:latin typeface="Inter"/>
              <a:ea typeface="Inter"/>
              <a:cs typeface="Inter"/>
              <a:sym typeface="Inter"/>
            </a:endParaRPr>
          </a:p>
          <a:p>
            <a:pPr indent="0" lvl="1" marL="0" marR="0" rtl="0" algn="ctr">
              <a:lnSpc>
                <a:spcPct val="115000"/>
              </a:lnSpc>
              <a:spcBef>
                <a:spcPts val="0"/>
              </a:spcBef>
              <a:spcAft>
                <a:spcPts val="0"/>
              </a:spcAft>
              <a:buNone/>
            </a:pPr>
            <a:r>
              <a:rPr lang="en-US" sz="2100">
                <a:solidFill>
                  <a:srgbClr val="FFFFFF"/>
                </a:solidFill>
                <a:latin typeface="Inter"/>
                <a:ea typeface="Inter"/>
                <a:cs typeface="Inter"/>
                <a:sym typeface="Inter"/>
              </a:rPr>
              <a:t>MT</a:t>
            </a:r>
            <a:endParaRPr sz="2100">
              <a:solidFill>
                <a:srgbClr val="FFFFFF"/>
              </a:solidFill>
              <a:latin typeface="Inter"/>
              <a:ea typeface="Inter"/>
              <a:cs typeface="Inter"/>
              <a:sym typeface="Inter"/>
            </a:endParaRPr>
          </a:p>
          <a:p>
            <a:pPr indent="0" lvl="1" marL="0" marR="0" rtl="0" algn="ctr">
              <a:lnSpc>
                <a:spcPct val="115000"/>
              </a:lnSpc>
              <a:spcBef>
                <a:spcPts val="0"/>
              </a:spcBef>
              <a:spcAft>
                <a:spcPts val="0"/>
              </a:spcAft>
              <a:buNone/>
            </a:pPr>
            <a:r>
              <a:rPr lang="en-US" sz="2100">
                <a:solidFill>
                  <a:srgbClr val="FFFFFF"/>
                </a:solidFill>
                <a:latin typeface="Inter"/>
                <a:ea typeface="Inter"/>
                <a:cs typeface="Inter"/>
                <a:sym typeface="Inter"/>
              </a:rPr>
              <a:t>NC</a:t>
            </a:r>
            <a:endParaRPr sz="2100">
              <a:solidFill>
                <a:srgbClr val="FFFFFF"/>
              </a:solidFill>
              <a:latin typeface="Inter"/>
              <a:ea typeface="Inter"/>
              <a:cs typeface="Inter"/>
              <a:sym typeface="Inter"/>
            </a:endParaRPr>
          </a:p>
          <a:p>
            <a:pPr indent="0" lvl="1" marL="0" marR="0" rtl="0" algn="ctr">
              <a:lnSpc>
                <a:spcPct val="115000"/>
              </a:lnSpc>
              <a:spcBef>
                <a:spcPts val="0"/>
              </a:spcBef>
              <a:spcAft>
                <a:spcPts val="0"/>
              </a:spcAft>
              <a:buNone/>
            </a:pPr>
            <a:r>
              <a:rPr lang="en-US" sz="2100">
                <a:solidFill>
                  <a:srgbClr val="FFFFFF"/>
                </a:solidFill>
                <a:latin typeface="Inter"/>
                <a:ea typeface="Inter"/>
                <a:cs typeface="Inter"/>
                <a:sym typeface="Inter"/>
              </a:rPr>
              <a:t>VI</a:t>
            </a:r>
            <a:endParaRPr sz="2100">
              <a:solidFill>
                <a:srgbClr val="FFFFFF"/>
              </a:solidFill>
              <a:latin typeface="Inter"/>
              <a:ea typeface="Inter"/>
              <a:cs typeface="Inter"/>
              <a:sym typeface="Inter"/>
            </a:endParaRPr>
          </a:p>
        </p:txBody>
      </p:sp>
    </p:spTree>
  </p:cSld>
  <p:clrMapOvr>
    <a:masterClrMapping/>
  </p:clrMapOvr>
  <p:transition>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457" name="Shape 457"/>
        <p:cNvGrpSpPr/>
        <p:nvPr/>
      </p:nvGrpSpPr>
      <p:grpSpPr>
        <a:xfrm>
          <a:off x="0" y="0"/>
          <a:ext cx="0" cy="0"/>
          <a:chOff x="0" y="0"/>
          <a:chExt cx="0" cy="0"/>
        </a:xfrm>
      </p:grpSpPr>
      <p:pic>
        <p:nvPicPr>
          <p:cNvPr id="458" name="Google Shape;458;p41"/>
          <p:cNvPicPr preferRelativeResize="0"/>
          <p:nvPr/>
        </p:nvPicPr>
        <p:blipFill>
          <a:blip r:embed="rId3">
            <a:alphaModFix/>
          </a:blip>
          <a:stretch>
            <a:fillRect/>
          </a:stretch>
        </p:blipFill>
        <p:spPr>
          <a:xfrm>
            <a:off x="4364192" y="656957"/>
            <a:ext cx="9559600" cy="9077856"/>
          </a:xfrm>
          <a:prstGeom prst="rect">
            <a:avLst/>
          </a:prstGeom>
          <a:noFill/>
          <a:ln>
            <a:noFill/>
          </a:ln>
        </p:spPr>
      </p:pic>
      <p:sp>
        <p:nvSpPr>
          <p:cNvPr id="459" name="Google Shape;459;p41"/>
          <p:cNvSpPr txBox="1"/>
          <p:nvPr/>
        </p:nvSpPr>
        <p:spPr>
          <a:xfrm>
            <a:off x="1028700" y="4303395"/>
            <a:ext cx="16230600" cy="2216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4400">
                <a:solidFill>
                  <a:srgbClr val="FAF0CA"/>
                </a:solidFill>
                <a:latin typeface="Inter"/>
                <a:ea typeface="Inter"/>
                <a:cs typeface="Inter"/>
                <a:sym typeface="Inter"/>
              </a:rPr>
              <a:t>Machine Learning</a:t>
            </a:r>
            <a:endParaRPr b="1" sz="14400">
              <a:solidFill>
                <a:srgbClr val="FAF0CA"/>
              </a:solidFill>
              <a:latin typeface="Inter"/>
              <a:ea typeface="Inter"/>
              <a:cs typeface="Inter"/>
              <a:sym typeface="Inter"/>
            </a:endParaRPr>
          </a:p>
        </p:txBody>
      </p:sp>
      <p:sp>
        <p:nvSpPr>
          <p:cNvPr id="460" name="Google Shape;460;p4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Company Name</a:t>
            </a:r>
            <a:endParaRPr/>
          </a:p>
        </p:txBody>
      </p:sp>
      <p:sp>
        <p:nvSpPr>
          <p:cNvPr id="461" name="Google Shape;461;p41"/>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March 15, 2024</a:t>
            </a:r>
            <a:endParaRPr/>
          </a:p>
        </p:txBody>
      </p:sp>
      <p:sp>
        <p:nvSpPr>
          <p:cNvPr id="462" name="Google Shape;462;p41"/>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FAF0CA"/>
                </a:solidFill>
                <a:latin typeface="Inter"/>
                <a:ea typeface="Inter"/>
                <a:cs typeface="Inter"/>
                <a:sym typeface="Inter"/>
              </a:rPr>
              <a:t>Strategy Review</a:t>
            </a:r>
            <a:endParaRPr/>
          </a:p>
        </p:txBody>
      </p:sp>
    </p:spTree>
  </p:cSld>
  <p:clrMapOvr>
    <a:masterClrMapping/>
  </p:clrMapOvr>
  <p:transition>
    <p:push/>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E"/>
        </a:solidFill>
      </p:bgPr>
    </p:bg>
    <p:spTree>
      <p:nvGrpSpPr>
        <p:cNvPr id="466" name="Shape 466"/>
        <p:cNvGrpSpPr/>
        <p:nvPr/>
      </p:nvGrpSpPr>
      <p:grpSpPr>
        <a:xfrm>
          <a:off x="0" y="0"/>
          <a:ext cx="0" cy="0"/>
          <a:chOff x="0" y="0"/>
          <a:chExt cx="0" cy="0"/>
        </a:xfrm>
      </p:grpSpPr>
      <p:sp>
        <p:nvSpPr>
          <p:cNvPr id="467" name="Google Shape;467;p42"/>
          <p:cNvSpPr txBox="1"/>
          <p:nvPr/>
        </p:nvSpPr>
        <p:spPr>
          <a:xfrm>
            <a:off x="927475" y="2543963"/>
            <a:ext cx="78792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Class Imbalance</a:t>
            </a:r>
            <a:endParaRPr/>
          </a:p>
        </p:txBody>
      </p:sp>
      <p:sp>
        <p:nvSpPr>
          <p:cNvPr id="468" name="Google Shape;468;p4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469" name="Google Shape;469;p42"/>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470" name="Google Shape;470;p42"/>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pic>
        <p:nvPicPr>
          <p:cNvPr id="471" name="Google Shape;471;p42"/>
          <p:cNvPicPr preferRelativeResize="0"/>
          <p:nvPr/>
        </p:nvPicPr>
        <p:blipFill>
          <a:blip r:embed="rId3">
            <a:alphaModFix/>
          </a:blip>
          <a:stretch>
            <a:fillRect/>
          </a:stretch>
        </p:blipFill>
        <p:spPr>
          <a:xfrm>
            <a:off x="9036375" y="2425625"/>
            <a:ext cx="8222951" cy="6153225"/>
          </a:xfrm>
          <a:prstGeom prst="rect">
            <a:avLst/>
          </a:prstGeom>
          <a:noFill/>
          <a:ln>
            <a:noFill/>
          </a:ln>
        </p:spPr>
      </p:pic>
      <p:sp>
        <p:nvSpPr>
          <p:cNvPr id="472" name="Google Shape;472;p42"/>
          <p:cNvSpPr txBox="1"/>
          <p:nvPr/>
        </p:nvSpPr>
        <p:spPr>
          <a:xfrm>
            <a:off x="1028700" y="5189446"/>
            <a:ext cx="7297500" cy="25536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Undesirable Class Imbalance </a:t>
            </a:r>
            <a:r>
              <a:rPr lang="en-US" sz="2100">
                <a:solidFill>
                  <a:srgbClr val="05041D"/>
                </a:solidFill>
                <a:latin typeface="Inter"/>
                <a:ea typeface="Inter"/>
                <a:cs typeface="Inter"/>
                <a:sym typeface="Inter"/>
              </a:rPr>
              <a:t>in target variable:</a:t>
            </a:r>
            <a:endParaRPr sz="2100">
              <a:solidFill>
                <a:srgbClr val="05041D"/>
              </a:solidFill>
              <a:latin typeface="Inter"/>
              <a:ea typeface="Inter"/>
              <a:cs typeface="Inter"/>
              <a:sym typeface="Inter"/>
            </a:endParaRPr>
          </a:p>
          <a:p>
            <a:pPr indent="-361950" lvl="1" marL="914400" marR="0" rtl="0" algn="just">
              <a:lnSpc>
                <a:spcPct val="115000"/>
              </a:lnSpc>
              <a:spcBef>
                <a:spcPts val="0"/>
              </a:spcBef>
              <a:spcAft>
                <a:spcPts val="0"/>
              </a:spcAft>
              <a:buClr>
                <a:srgbClr val="05041D"/>
              </a:buClr>
              <a:buSzPts val="2100"/>
              <a:buFont typeface="Inter"/>
              <a:buChar char="○"/>
            </a:pPr>
            <a:r>
              <a:rPr lang="en-US" sz="2100">
                <a:solidFill>
                  <a:srgbClr val="05041D"/>
                </a:solidFill>
                <a:latin typeface="Inter"/>
                <a:ea typeface="Inter"/>
                <a:cs typeface="Inter"/>
                <a:sym typeface="Inter"/>
              </a:rPr>
              <a:t>Model </a:t>
            </a:r>
            <a:r>
              <a:rPr b="1" lang="en-US" sz="2100">
                <a:solidFill>
                  <a:srgbClr val="05041D"/>
                </a:solidFill>
                <a:latin typeface="Inter"/>
                <a:ea typeface="Inter"/>
                <a:cs typeface="Inter"/>
                <a:sym typeface="Inter"/>
              </a:rPr>
              <a:t>biased </a:t>
            </a:r>
            <a:r>
              <a:rPr lang="en-US" sz="2100">
                <a:solidFill>
                  <a:srgbClr val="05041D"/>
                </a:solidFill>
                <a:latin typeface="Inter"/>
                <a:ea typeface="Inter"/>
                <a:cs typeface="Inter"/>
                <a:sym typeface="Inter"/>
              </a:rPr>
              <a:t>to overrepresented class.	</a:t>
            </a:r>
            <a:endParaRPr sz="2100">
              <a:solidFill>
                <a:srgbClr val="05041D"/>
              </a:solidFill>
              <a:latin typeface="Inter"/>
              <a:ea typeface="Inter"/>
              <a:cs typeface="Inter"/>
              <a:sym typeface="Inter"/>
            </a:endParaRPr>
          </a:p>
          <a:p>
            <a:pPr indent="-361950" lvl="1" marL="9144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Unreliable </a:t>
            </a:r>
            <a:r>
              <a:rPr lang="en-US" sz="2100">
                <a:solidFill>
                  <a:srgbClr val="05041D"/>
                </a:solidFill>
                <a:latin typeface="Inter"/>
                <a:ea typeface="Inter"/>
                <a:cs typeface="Inter"/>
                <a:sym typeface="Inter"/>
              </a:rPr>
              <a:t>metrics (eg. Accuracy)</a:t>
            </a:r>
            <a:endParaRPr b="1" sz="2100">
              <a:solidFill>
                <a:srgbClr val="05041D"/>
              </a:solidFill>
              <a:latin typeface="Inter"/>
              <a:ea typeface="Inter"/>
              <a:cs typeface="Inter"/>
              <a:sym typeface="Inter"/>
            </a:endParaRPr>
          </a:p>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Undersampling</a:t>
            </a:r>
            <a:r>
              <a:rPr b="1" lang="en-US" sz="2100">
                <a:solidFill>
                  <a:srgbClr val="05041D"/>
                </a:solidFill>
                <a:latin typeface="Inter"/>
                <a:ea typeface="Inter"/>
                <a:cs typeface="Inter"/>
                <a:sym typeface="Inter"/>
              </a:rPr>
              <a:t> </a:t>
            </a:r>
            <a:r>
              <a:rPr lang="en-US" sz="2100">
                <a:solidFill>
                  <a:srgbClr val="05041D"/>
                </a:solidFill>
                <a:latin typeface="Inter"/>
                <a:ea typeface="Inter"/>
                <a:cs typeface="Inter"/>
                <a:sym typeface="Inter"/>
              </a:rPr>
              <a:t>of majority class done to correct Class Imbalance.</a:t>
            </a:r>
            <a:endParaRPr sz="2100">
              <a:solidFill>
                <a:srgbClr val="05041D"/>
              </a:solidFill>
              <a:latin typeface="Inter"/>
              <a:ea typeface="Inter"/>
              <a:cs typeface="Inter"/>
              <a:sym typeface="Inter"/>
            </a:endParaRPr>
          </a:p>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F1 Score </a:t>
            </a:r>
            <a:r>
              <a:rPr lang="en-US" sz="2100">
                <a:solidFill>
                  <a:srgbClr val="05041D"/>
                </a:solidFill>
                <a:latin typeface="Inter"/>
                <a:ea typeface="Inter"/>
                <a:cs typeface="Inter"/>
                <a:sym typeface="Inter"/>
              </a:rPr>
              <a:t>selected as metrics due to robustness to Class </a:t>
            </a:r>
            <a:r>
              <a:rPr lang="en-US" sz="2100">
                <a:solidFill>
                  <a:srgbClr val="05041D"/>
                </a:solidFill>
                <a:latin typeface="Inter"/>
                <a:ea typeface="Inter"/>
                <a:cs typeface="Inter"/>
                <a:sym typeface="Inter"/>
              </a:rPr>
              <a:t>Imbalance</a:t>
            </a:r>
            <a:r>
              <a:rPr lang="en-US" sz="2100">
                <a:solidFill>
                  <a:srgbClr val="05041D"/>
                </a:solidFill>
                <a:latin typeface="Inter"/>
                <a:ea typeface="Inter"/>
                <a:cs typeface="Inter"/>
                <a:sym typeface="Inter"/>
              </a:rPr>
              <a:t>.</a:t>
            </a:r>
            <a:endParaRPr sz="2100">
              <a:solidFill>
                <a:srgbClr val="05041D"/>
              </a:solidFill>
              <a:latin typeface="Inter"/>
              <a:ea typeface="Inter"/>
              <a:cs typeface="Inter"/>
              <a:sym typeface="Inter"/>
            </a:endParaRPr>
          </a:p>
        </p:txBody>
      </p:sp>
    </p:spTree>
  </p:cSld>
  <p:clrMapOvr>
    <a:masterClrMapping/>
  </p:clrMapOvr>
  <p:transition>
    <p:push/>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E"/>
        </a:solidFill>
      </p:bgPr>
    </p:bg>
    <p:spTree>
      <p:nvGrpSpPr>
        <p:cNvPr id="476" name="Shape 476"/>
        <p:cNvGrpSpPr/>
        <p:nvPr/>
      </p:nvGrpSpPr>
      <p:grpSpPr>
        <a:xfrm>
          <a:off x="0" y="0"/>
          <a:ext cx="0" cy="0"/>
          <a:chOff x="0" y="0"/>
          <a:chExt cx="0" cy="0"/>
        </a:xfrm>
      </p:grpSpPr>
      <p:sp>
        <p:nvSpPr>
          <p:cNvPr id="477" name="Google Shape;477;p43"/>
          <p:cNvSpPr txBox="1"/>
          <p:nvPr/>
        </p:nvSpPr>
        <p:spPr>
          <a:xfrm>
            <a:off x="927475" y="2543963"/>
            <a:ext cx="78792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Feature</a:t>
            </a:r>
            <a:endParaRPr b="1" sz="8000">
              <a:solidFill>
                <a:srgbClr val="05041D"/>
              </a:solidFill>
              <a:latin typeface="Inter"/>
              <a:ea typeface="Inter"/>
              <a:cs typeface="Inter"/>
              <a:sym typeface="Inter"/>
            </a:endParaRPr>
          </a:p>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Engineering</a:t>
            </a:r>
            <a:endParaRPr b="1" sz="8000">
              <a:solidFill>
                <a:srgbClr val="05041D"/>
              </a:solidFill>
              <a:latin typeface="Inter"/>
              <a:ea typeface="Inter"/>
              <a:cs typeface="Inter"/>
              <a:sym typeface="Inter"/>
            </a:endParaRPr>
          </a:p>
        </p:txBody>
      </p:sp>
      <p:sp>
        <p:nvSpPr>
          <p:cNvPr id="478" name="Google Shape;478;p4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479" name="Google Shape;479;p43"/>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480" name="Google Shape;480;p43"/>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481" name="Google Shape;481;p43"/>
          <p:cNvSpPr txBox="1"/>
          <p:nvPr/>
        </p:nvSpPr>
        <p:spPr>
          <a:xfrm>
            <a:off x="1028700" y="5189450"/>
            <a:ext cx="7778100" cy="25536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Categorical Features </a:t>
            </a:r>
            <a:r>
              <a:rPr lang="en-US" sz="2100">
                <a:solidFill>
                  <a:srgbClr val="05041D"/>
                </a:solidFill>
                <a:latin typeface="Inter"/>
                <a:ea typeface="Inter"/>
                <a:cs typeface="Inter"/>
                <a:sym typeface="Inter"/>
              </a:rPr>
              <a:t>One hot </a:t>
            </a:r>
            <a:r>
              <a:rPr lang="en-US" sz="2100">
                <a:solidFill>
                  <a:srgbClr val="05041D"/>
                </a:solidFill>
                <a:latin typeface="Inter"/>
                <a:ea typeface="Inter"/>
                <a:cs typeface="Inter"/>
                <a:sym typeface="Inter"/>
              </a:rPr>
              <a:t>encoding vectorisation.</a:t>
            </a:r>
            <a:endParaRPr sz="2100">
              <a:solidFill>
                <a:srgbClr val="05041D"/>
              </a:solidFill>
              <a:latin typeface="Inter"/>
              <a:ea typeface="Inter"/>
              <a:cs typeface="Inter"/>
              <a:sym typeface="Inter"/>
            </a:endParaRPr>
          </a:p>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Numeric Features </a:t>
            </a:r>
            <a:r>
              <a:rPr lang="en-US" sz="2100">
                <a:solidFill>
                  <a:srgbClr val="05041D"/>
                </a:solidFill>
                <a:latin typeface="Inter"/>
                <a:ea typeface="Inter"/>
                <a:cs typeface="Inter"/>
                <a:sym typeface="Inter"/>
              </a:rPr>
              <a:t>Standard deviation normalisation to make features scale invariant.</a:t>
            </a:r>
            <a:endParaRPr sz="2100">
              <a:solidFill>
                <a:srgbClr val="05041D"/>
              </a:solidFill>
              <a:latin typeface="Inter"/>
              <a:ea typeface="Inter"/>
              <a:cs typeface="Inter"/>
              <a:sym typeface="Inter"/>
            </a:endParaRPr>
          </a:p>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Business Stars </a:t>
            </a:r>
            <a:r>
              <a:rPr lang="en-US" sz="2100">
                <a:solidFill>
                  <a:srgbClr val="05041D"/>
                </a:solidFill>
                <a:latin typeface="Inter"/>
                <a:ea typeface="Inter"/>
                <a:cs typeface="Inter"/>
                <a:sym typeface="Inter"/>
              </a:rPr>
              <a:t>Left skew corrected with </a:t>
            </a:r>
            <a:r>
              <a:rPr lang="en-US" sz="2100">
                <a:solidFill>
                  <a:srgbClr val="05041D"/>
                </a:solidFill>
                <a:latin typeface="Roboto Mono"/>
                <a:ea typeface="Roboto Mono"/>
                <a:cs typeface="Roboto Mono"/>
                <a:sym typeface="Roboto Mono"/>
              </a:rPr>
              <a:t>np.exp2()</a:t>
            </a:r>
            <a:endParaRPr sz="2100">
              <a:solidFill>
                <a:srgbClr val="05041D"/>
              </a:solidFill>
              <a:latin typeface="Roboto Mono"/>
              <a:ea typeface="Roboto Mono"/>
              <a:cs typeface="Roboto Mono"/>
              <a:sym typeface="Roboto Mono"/>
            </a:endParaRPr>
          </a:p>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Business Categories</a:t>
            </a:r>
            <a:r>
              <a:rPr lang="en-US" sz="2100">
                <a:solidFill>
                  <a:srgbClr val="05041D"/>
                </a:solidFill>
                <a:latin typeface="Inter"/>
                <a:ea typeface="Inter"/>
                <a:cs typeface="Inter"/>
                <a:sym typeface="Inter"/>
              </a:rPr>
              <a:t> Shrunk 1312 categories in 22 main categories to reduce cardinality for one hot encoding.</a:t>
            </a:r>
            <a:endParaRPr sz="2100">
              <a:solidFill>
                <a:srgbClr val="05041D"/>
              </a:solidFill>
              <a:latin typeface="Inter"/>
              <a:ea typeface="Inter"/>
              <a:cs typeface="Inter"/>
              <a:sym typeface="Inter"/>
            </a:endParaRPr>
          </a:p>
          <a:p>
            <a:pPr indent="0" lvl="0" marL="0" marR="0" rtl="0" algn="just">
              <a:lnSpc>
                <a:spcPct val="115000"/>
              </a:lnSpc>
              <a:spcBef>
                <a:spcPts val="0"/>
              </a:spcBef>
              <a:spcAft>
                <a:spcPts val="0"/>
              </a:spcAft>
              <a:buNone/>
            </a:pPr>
            <a:r>
              <a:t/>
            </a:r>
            <a:endParaRPr sz="2100">
              <a:solidFill>
                <a:srgbClr val="05041D"/>
              </a:solidFill>
              <a:latin typeface="Inter"/>
              <a:ea typeface="Inter"/>
              <a:cs typeface="Inter"/>
              <a:sym typeface="Inter"/>
            </a:endParaRPr>
          </a:p>
        </p:txBody>
      </p:sp>
      <p:pic>
        <p:nvPicPr>
          <p:cNvPr id="482" name="Google Shape;482;p43"/>
          <p:cNvPicPr preferRelativeResize="0"/>
          <p:nvPr/>
        </p:nvPicPr>
        <p:blipFill>
          <a:blip r:embed="rId3">
            <a:alphaModFix/>
          </a:blip>
          <a:stretch>
            <a:fillRect/>
          </a:stretch>
        </p:blipFill>
        <p:spPr>
          <a:xfrm>
            <a:off x="9237025" y="2306325"/>
            <a:ext cx="8350850" cy="6436025"/>
          </a:xfrm>
          <a:prstGeom prst="rect">
            <a:avLst/>
          </a:prstGeom>
          <a:noFill/>
          <a:ln>
            <a:noFill/>
          </a:ln>
        </p:spPr>
      </p:pic>
    </p:spTree>
  </p:cSld>
  <p:clrMapOvr>
    <a:masterClrMapping/>
  </p:clrMapOvr>
  <p:transition>
    <p:push/>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486" name="Shape 486"/>
        <p:cNvGrpSpPr/>
        <p:nvPr/>
      </p:nvGrpSpPr>
      <p:grpSpPr>
        <a:xfrm>
          <a:off x="0" y="0"/>
          <a:ext cx="0" cy="0"/>
          <a:chOff x="0" y="0"/>
          <a:chExt cx="0" cy="0"/>
        </a:xfrm>
      </p:grpSpPr>
      <p:grpSp>
        <p:nvGrpSpPr>
          <p:cNvPr id="487" name="Google Shape;487;p44"/>
          <p:cNvGrpSpPr/>
          <p:nvPr/>
        </p:nvGrpSpPr>
        <p:grpSpPr>
          <a:xfrm>
            <a:off x="1028700" y="3940199"/>
            <a:ext cx="5023754" cy="5318115"/>
            <a:chOff x="0" y="-47625"/>
            <a:chExt cx="812800" cy="860425"/>
          </a:xfrm>
        </p:grpSpPr>
        <p:sp>
          <p:nvSpPr>
            <p:cNvPr id="488" name="Google Shape;488;p44"/>
            <p:cNvSpPr/>
            <p:nvPr/>
          </p:nvSpPr>
          <p:spPr>
            <a:xfrm>
              <a:off x="0" y="0"/>
              <a:ext cx="812800" cy="812800"/>
            </a:xfrm>
            <a:custGeom>
              <a:rect b="b" l="l" r="r" t="t"/>
              <a:pathLst>
                <a:path extrusionOk="0" h="812800" w="812800">
                  <a:moveTo>
                    <a:pt x="78594" y="0"/>
                  </a:moveTo>
                  <a:lnTo>
                    <a:pt x="734206" y="0"/>
                  </a:lnTo>
                  <a:cubicBezTo>
                    <a:pt x="777612" y="0"/>
                    <a:pt x="812800" y="35188"/>
                    <a:pt x="812800" y="78594"/>
                  </a:cubicBezTo>
                  <a:lnTo>
                    <a:pt x="812800" y="734206"/>
                  </a:lnTo>
                  <a:cubicBezTo>
                    <a:pt x="812800" y="777612"/>
                    <a:pt x="777612" y="812800"/>
                    <a:pt x="734206" y="812800"/>
                  </a:cubicBezTo>
                  <a:lnTo>
                    <a:pt x="78594" y="812800"/>
                  </a:lnTo>
                  <a:cubicBezTo>
                    <a:pt x="35188" y="812800"/>
                    <a:pt x="0" y="777612"/>
                    <a:pt x="0" y="734206"/>
                  </a:cubicBezTo>
                  <a:lnTo>
                    <a:pt x="0" y="78594"/>
                  </a:lnTo>
                  <a:cubicBezTo>
                    <a:pt x="0" y="35188"/>
                    <a:pt x="35188" y="0"/>
                    <a:pt x="78594"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0" name="Google Shape;490;p44"/>
          <p:cNvGrpSpPr/>
          <p:nvPr/>
        </p:nvGrpSpPr>
        <p:grpSpPr>
          <a:xfrm>
            <a:off x="6632130" y="3940199"/>
            <a:ext cx="5023754" cy="5318115"/>
            <a:chOff x="0" y="-47625"/>
            <a:chExt cx="812800" cy="860425"/>
          </a:xfrm>
        </p:grpSpPr>
        <p:sp>
          <p:nvSpPr>
            <p:cNvPr id="491" name="Google Shape;491;p44"/>
            <p:cNvSpPr/>
            <p:nvPr/>
          </p:nvSpPr>
          <p:spPr>
            <a:xfrm>
              <a:off x="0" y="0"/>
              <a:ext cx="812800" cy="812800"/>
            </a:xfrm>
            <a:custGeom>
              <a:rect b="b" l="l" r="r" t="t"/>
              <a:pathLst>
                <a:path extrusionOk="0" h="812800" w="812800">
                  <a:moveTo>
                    <a:pt x="78594" y="0"/>
                  </a:moveTo>
                  <a:lnTo>
                    <a:pt x="734206" y="0"/>
                  </a:lnTo>
                  <a:cubicBezTo>
                    <a:pt x="777612" y="0"/>
                    <a:pt x="812800" y="35188"/>
                    <a:pt x="812800" y="78594"/>
                  </a:cubicBezTo>
                  <a:lnTo>
                    <a:pt x="812800" y="734206"/>
                  </a:lnTo>
                  <a:cubicBezTo>
                    <a:pt x="812800" y="777612"/>
                    <a:pt x="777612" y="812800"/>
                    <a:pt x="734206" y="812800"/>
                  </a:cubicBezTo>
                  <a:lnTo>
                    <a:pt x="78594" y="812800"/>
                  </a:lnTo>
                  <a:cubicBezTo>
                    <a:pt x="35188" y="812800"/>
                    <a:pt x="0" y="777612"/>
                    <a:pt x="0" y="734206"/>
                  </a:cubicBezTo>
                  <a:lnTo>
                    <a:pt x="0" y="78594"/>
                  </a:lnTo>
                  <a:cubicBezTo>
                    <a:pt x="0" y="35188"/>
                    <a:pt x="35188" y="0"/>
                    <a:pt x="78594"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3" name="Google Shape;493;p44"/>
          <p:cNvGrpSpPr/>
          <p:nvPr/>
        </p:nvGrpSpPr>
        <p:grpSpPr>
          <a:xfrm>
            <a:off x="12235545" y="3940199"/>
            <a:ext cx="5023754" cy="5318115"/>
            <a:chOff x="0" y="-47625"/>
            <a:chExt cx="812800" cy="860425"/>
          </a:xfrm>
        </p:grpSpPr>
        <p:sp>
          <p:nvSpPr>
            <p:cNvPr id="494" name="Google Shape;494;p44"/>
            <p:cNvSpPr/>
            <p:nvPr/>
          </p:nvSpPr>
          <p:spPr>
            <a:xfrm>
              <a:off x="0" y="0"/>
              <a:ext cx="812800" cy="812800"/>
            </a:xfrm>
            <a:custGeom>
              <a:rect b="b" l="l" r="r" t="t"/>
              <a:pathLst>
                <a:path extrusionOk="0" h="812800" w="812800">
                  <a:moveTo>
                    <a:pt x="78594" y="0"/>
                  </a:moveTo>
                  <a:lnTo>
                    <a:pt x="734206" y="0"/>
                  </a:lnTo>
                  <a:cubicBezTo>
                    <a:pt x="777612" y="0"/>
                    <a:pt x="812800" y="35188"/>
                    <a:pt x="812800" y="78594"/>
                  </a:cubicBezTo>
                  <a:lnTo>
                    <a:pt x="812800" y="734206"/>
                  </a:lnTo>
                  <a:cubicBezTo>
                    <a:pt x="812800" y="777612"/>
                    <a:pt x="777612" y="812800"/>
                    <a:pt x="734206" y="812800"/>
                  </a:cubicBezTo>
                  <a:lnTo>
                    <a:pt x="78594" y="812800"/>
                  </a:lnTo>
                  <a:cubicBezTo>
                    <a:pt x="35188" y="812800"/>
                    <a:pt x="0" y="777612"/>
                    <a:pt x="0" y="734206"/>
                  </a:cubicBezTo>
                  <a:lnTo>
                    <a:pt x="0" y="78594"/>
                  </a:lnTo>
                  <a:cubicBezTo>
                    <a:pt x="0" y="35188"/>
                    <a:pt x="35188" y="0"/>
                    <a:pt x="78594"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txBox="1"/>
            <p:nvPr/>
          </p:nvSpPr>
          <p:spPr>
            <a:xfrm>
              <a:off x="0" y="-47625"/>
              <a:ext cx="812700" cy="8604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496" name="Google Shape;496;p44"/>
          <p:cNvPicPr preferRelativeResize="0"/>
          <p:nvPr/>
        </p:nvPicPr>
        <p:blipFill>
          <a:blip r:embed="rId3">
            <a:alphaModFix/>
          </a:blip>
          <a:stretch>
            <a:fillRect/>
          </a:stretch>
        </p:blipFill>
        <p:spPr>
          <a:xfrm>
            <a:off x="12944029" y="626375"/>
            <a:ext cx="4083924" cy="4121990"/>
          </a:xfrm>
          <a:prstGeom prst="rect">
            <a:avLst/>
          </a:prstGeom>
          <a:noFill/>
          <a:ln>
            <a:noFill/>
          </a:ln>
        </p:spPr>
      </p:pic>
      <p:sp>
        <p:nvSpPr>
          <p:cNvPr id="497" name="Google Shape;497;p44"/>
          <p:cNvSpPr txBox="1"/>
          <p:nvPr/>
        </p:nvSpPr>
        <p:spPr>
          <a:xfrm>
            <a:off x="1028700" y="1450606"/>
            <a:ext cx="13944600" cy="9852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b="1" lang="en-US" sz="8000">
                <a:solidFill>
                  <a:srgbClr val="05041D"/>
                </a:solidFill>
                <a:latin typeface="Inter"/>
                <a:ea typeface="Inter"/>
                <a:cs typeface="Inter"/>
                <a:sym typeface="Inter"/>
              </a:rPr>
              <a:t>Model Selection</a:t>
            </a:r>
            <a:endParaRPr b="1" sz="8000">
              <a:solidFill>
                <a:srgbClr val="05041D"/>
              </a:solidFill>
              <a:latin typeface="Inter"/>
              <a:ea typeface="Inter"/>
              <a:cs typeface="Inter"/>
              <a:sym typeface="Inter"/>
            </a:endParaRPr>
          </a:p>
        </p:txBody>
      </p:sp>
      <p:sp>
        <p:nvSpPr>
          <p:cNvPr id="498" name="Google Shape;498;p44"/>
          <p:cNvSpPr txBox="1"/>
          <p:nvPr/>
        </p:nvSpPr>
        <p:spPr>
          <a:xfrm>
            <a:off x="1443958" y="7477651"/>
            <a:ext cx="41931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AF0CA"/>
                </a:solidFill>
                <a:latin typeface="Inter"/>
                <a:ea typeface="Inter"/>
                <a:cs typeface="Inter"/>
                <a:sym typeface="Inter"/>
              </a:rPr>
              <a:t>Logistic Regression</a:t>
            </a:r>
            <a:endParaRPr/>
          </a:p>
        </p:txBody>
      </p:sp>
      <p:sp>
        <p:nvSpPr>
          <p:cNvPr id="499" name="Google Shape;499;p44"/>
          <p:cNvSpPr txBox="1"/>
          <p:nvPr/>
        </p:nvSpPr>
        <p:spPr>
          <a:xfrm>
            <a:off x="1443950" y="4514700"/>
            <a:ext cx="5262300" cy="1847100"/>
          </a:xfrm>
          <a:prstGeom prst="rect">
            <a:avLst/>
          </a:prstGeom>
          <a:noFill/>
          <a:ln>
            <a:noFill/>
          </a:ln>
        </p:spPr>
        <p:txBody>
          <a:bodyPr anchorCtr="0" anchor="t" bIns="0" lIns="0" spcFirstLastPara="1" rIns="0" wrap="square" tIns="0">
            <a:spAutoFit/>
          </a:bodyPr>
          <a:lstStyle/>
          <a:p>
            <a:pPr indent="0" lvl="0" marL="0" rtl="0" algn="l">
              <a:lnSpc>
                <a:spcPct val="129997"/>
              </a:lnSpc>
              <a:spcBef>
                <a:spcPts val="0"/>
              </a:spcBef>
              <a:spcAft>
                <a:spcPts val="0"/>
              </a:spcAft>
              <a:buSzPts val="1100"/>
              <a:buNone/>
            </a:pPr>
            <a:r>
              <a:rPr b="1" lang="en-US" sz="12000">
                <a:solidFill>
                  <a:srgbClr val="FAF0CA"/>
                </a:solidFill>
                <a:latin typeface="Inter"/>
                <a:ea typeface="Inter"/>
                <a:cs typeface="Inter"/>
                <a:sym typeface="Inter"/>
              </a:rPr>
              <a:t>0.797</a:t>
            </a:r>
            <a:endParaRPr b="1" sz="12000">
              <a:solidFill>
                <a:srgbClr val="FAF0CA"/>
              </a:solidFill>
              <a:latin typeface="Inter"/>
              <a:ea typeface="Inter"/>
              <a:cs typeface="Inter"/>
              <a:sym typeface="Inter"/>
            </a:endParaRPr>
          </a:p>
        </p:txBody>
      </p:sp>
      <p:sp>
        <p:nvSpPr>
          <p:cNvPr id="500" name="Google Shape;500;p44"/>
          <p:cNvSpPr txBox="1"/>
          <p:nvPr/>
        </p:nvSpPr>
        <p:spPr>
          <a:xfrm>
            <a:off x="7047389" y="4514688"/>
            <a:ext cx="4193100" cy="1847100"/>
          </a:xfrm>
          <a:prstGeom prst="rect">
            <a:avLst/>
          </a:prstGeom>
          <a:noFill/>
          <a:ln>
            <a:noFill/>
          </a:ln>
        </p:spPr>
        <p:txBody>
          <a:bodyPr anchorCtr="0" anchor="t" bIns="0" lIns="0" spcFirstLastPara="1" rIns="0" wrap="square" tIns="0">
            <a:spAutoFit/>
          </a:bodyPr>
          <a:lstStyle/>
          <a:p>
            <a:pPr indent="0" lvl="0" marL="0" marR="0" rtl="0" algn="l">
              <a:lnSpc>
                <a:spcPct val="129997"/>
              </a:lnSpc>
              <a:spcBef>
                <a:spcPts val="0"/>
              </a:spcBef>
              <a:spcAft>
                <a:spcPts val="0"/>
              </a:spcAft>
              <a:buNone/>
            </a:pPr>
            <a:r>
              <a:rPr b="1" lang="en-US" sz="12000">
                <a:solidFill>
                  <a:srgbClr val="FAF0CA"/>
                </a:solidFill>
                <a:latin typeface="Inter"/>
                <a:ea typeface="Inter"/>
                <a:cs typeface="Inter"/>
                <a:sym typeface="Inter"/>
              </a:rPr>
              <a:t>0.811</a:t>
            </a:r>
            <a:endParaRPr sz="12000"/>
          </a:p>
        </p:txBody>
      </p:sp>
      <p:sp>
        <p:nvSpPr>
          <p:cNvPr id="501" name="Google Shape;501;p44"/>
          <p:cNvSpPr txBox="1"/>
          <p:nvPr/>
        </p:nvSpPr>
        <p:spPr>
          <a:xfrm>
            <a:off x="12646470" y="4514688"/>
            <a:ext cx="4193100" cy="1847100"/>
          </a:xfrm>
          <a:prstGeom prst="rect">
            <a:avLst/>
          </a:prstGeom>
          <a:noFill/>
          <a:ln>
            <a:noFill/>
          </a:ln>
        </p:spPr>
        <p:txBody>
          <a:bodyPr anchorCtr="0" anchor="t" bIns="0" lIns="0" spcFirstLastPara="1" rIns="0" wrap="square" tIns="0">
            <a:spAutoFit/>
          </a:bodyPr>
          <a:lstStyle/>
          <a:p>
            <a:pPr indent="0" lvl="0" marL="0" marR="0" rtl="0" algn="l">
              <a:lnSpc>
                <a:spcPct val="129997"/>
              </a:lnSpc>
              <a:spcBef>
                <a:spcPts val="0"/>
              </a:spcBef>
              <a:spcAft>
                <a:spcPts val="0"/>
              </a:spcAft>
              <a:buNone/>
            </a:pPr>
            <a:r>
              <a:rPr b="1" lang="en-US" sz="12000">
                <a:solidFill>
                  <a:srgbClr val="F95738"/>
                </a:solidFill>
                <a:latin typeface="Inter"/>
                <a:ea typeface="Inter"/>
                <a:cs typeface="Inter"/>
                <a:sym typeface="Inter"/>
              </a:rPr>
              <a:t>0.813</a:t>
            </a:r>
            <a:endParaRPr sz="12000">
              <a:solidFill>
                <a:srgbClr val="F95738"/>
              </a:solidFill>
            </a:endParaRPr>
          </a:p>
        </p:txBody>
      </p:sp>
      <p:sp>
        <p:nvSpPr>
          <p:cNvPr id="502" name="Google Shape;502;p44"/>
          <p:cNvSpPr txBox="1"/>
          <p:nvPr/>
        </p:nvSpPr>
        <p:spPr>
          <a:xfrm>
            <a:off x="7047389" y="7477651"/>
            <a:ext cx="41931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AF0CA"/>
                </a:solidFill>
                <a:latin typeface="Inter"/>
                <a:ea typeface="Inter"/>
                <a:cs typeface="Inter"/>
                <a:sym typeface="Inter"/>
              </a:rPr>
              <a:t>Random Forest</a:t>
            </a:r>
            <a:endParaRPr/>
          </a:p>
        </p:txBody>
      </p:sp>
      <p:sp>
        <p:nvSpPr>
          <p:cNvPr id="503" name="Google Shape;503;p44"/>
          <p:cNvSpPr txBox="1"/>
          <p:nvPr/>
        </p:nvSpPr>
        <p:spPr>
          <a:xfrm>
            <a:off x="12652153" y="7477651"/>
            <a:ext cx="4193100" cy="430800"/>
          </a:xfrm>
          <a:prstGeom prst="rect">
            <a:avLst/>
          </a:prstGeom>
          <a:noFill/>
          <a:ln>
            <a:noFill/>
          </a:ln>
        </p:spPr>
        <p:txBody>
          <a:bodyPr anchorCtr="0" anchor="t" bIns="0" lIns="0" spcFirstLastPara="1" rIns="0" wrap="square" tIns="0">
            <a:spAutoFit/>
          </a:bodyPr>
          <a:lstStyle/>
          <a:p>
            <a:pPr indent="0" lvl="0" marL="0" marR="0" rtl="0" algn="just">
              <a:lnSpc>
                <a:spcPct val="130010"/>
              </a:lnSpc>
              <a:spcBef>
                <a:spcPts val="0"/>
              </a:spcBef>
              <a:spcAft>
                <a:spcPts val="0"/>
              </a:spcAft>
              <a:buNone/>
            </a:pPr>
            <a:r>
              <a:rPr b="1" lang="en-US" sz="2799">
                <a:solidFill>
                  <a:srgbClr val="FAF0CA"/>
                </a:solidFill>
                <a:latin typeface="Inter"/>
                <a:ea typeface="Inter"/>
                <a:cs typeface="Inter"/>
                <a:sym typeface="Inter"/>
              </a:rPr>
              <a:t>XGBoost Classifier</a:t>
            </a:r>
            <a:endParaRPr/>
          </a:p>
        </p:txBody>
      </p:sp>
      <p:sp>
        <p:nvSpPr>
          <p:cNvPr id="504" name="Google Shape;504;p4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505" name="Google Shape;505;p44"/>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506" name="Google Shape;506;p44"/>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pic>
        <p:nvPicPr>
          <p:cNvPr id="507" name="Google Shape;507;p44"/>
          <p:cNvPicPr preferRelativeResize="0"/>
          <p:nvPr/>
        </p:nvPicPr>
        <p:blipFill>
          <a:blip r:embed="rId4">
            <a:alphaModFix/>
          </a:blip>
          <a:stretch>
            <a:fillRect/>
          </a:stretch>
        </p:blipFill>
        <p:spPr>
          <a:xfrm>
            <a:off x="1443950" y="6479555"/>
            <a:ext cx="1635300" cy="880333"/>
          </a:xfrm>
          <a:prstGeom prst="rect">
            <a:avLst/>
          </a:prstGeom>
          <a:noFill/>
          <a:ln>
            <a:noFill/>
          </a:ln>
        </p:spPr>
      </p:pic>
      <p:pic>
        <p:nvPicPr>
          <p:cNvPr id="508" name="Google Shape;508;p44"/>
          <p:cNvPicPr preferRelativeResize="0"/>
          <p:nvPr/>
        </p:nvPicPr>
        <p:blipFill>
          <a:blip r:embed="rId4">
            <a:alphaModFix/>
          </a:blip>
          <a:stretch>
            <a:fillRect/>
          </a:stretch>
        </p:blipFill>
        <p:spPr>
          <a:xfrm>
            <a:off x="7047400" y="6479555"/>
            <a:ext cx="1635300" cy="880333"/>
          </a:xfrm>
          <a:prstGeom prst="rect">
            <a:avLst/>
          </a:prstGeom>
          <a:noFill/>
          <a:ln>
            <a:noFill/>
          </a:ln>
        </p:spPr>
      </p:pic>
      <p:pic>
        <p:nvPicPr>
          <p:cNvPr id="509" name="Google Shape;509;p44"/>
          <p:cNvPicPr preferRelativeResize="0"/>
          <p:nvPr/>
        </p:nvPicPr>
        <p:blipFill>
          <a:blip r:embed="rId5">
            <a:alphaModFix/>
          </a:blip>
          <a:stretch>
            <a:fillRect/>
          </a:stretch>
        </p:blipFill>
        <p:spPr>
          <a:xfrm>
            <a:off x="12650850" y="6361800"/>
            <a:ext cx="1173822" cy="880350"/>
          </a:xfrm>
          <a:prstGeom prst="rect">
            <a:avLst/>
          </a:prstGeom>
          <a:noFill/>
          <a:ln>
            <a:noFill/>
          </a:ln>
        </p:spPr>
      </p:pic>
      <p:sp>
        <p:nvSpPr>
          <p:cNvPr id="510" name="Google Shape;510;p44"/>
          <p:cNvSpPr txBox="1"/>
          <p:nvPr/>
        </p:nvSpPr>
        <p:spPr>
          <a:xfrm>
            <a:off x="1028700" y="2890950"/>
            <a:ext cx="9665400" cy="879600"/>
          </a:xfrm>
          <a:prstGeom prst="rect">
            <a:avLst/>
          </a:prstGeom>
          <a:noFill/>
          <a:ln>
            <a:noFill/>
          </a:ln>
        </p:spPr>
        <p:txBody>
          <a:bodyPr anchorCtr="0" anchor="t" bIns="91425" lIns="91425" spcFirstLastPara="1" rIns="91425" wrap="square" tIns="91425">
            <a:spAutoFit/>
          </a:bodyPr>
          <a:lstStyle/>
          <a:p>
            <a:pPr indent="-361950" lvl="0" marL="45720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Benchmarked</a:t>
            </a:r>
            <a:r>
              <a:rPr lang="en-US" sz="2100">
                <a:solidFill>
                  <a:srgbClr val="05041D"/>
                </a:solidFill>
                <a:latin typeface="Inter"/>
                <a:ea typeface="Inter"/>
                <a:cs typeface="Inter"/>
                <a:sym typeface="Inter"/>
              </a:rPr>
              <a:t> Algorithms with K Fold cross validation (K=5).</a:t>
            </a:r>
            <a:endParaRPr sz="2100">
              <a:solidFill>
                <a:srgbClr val="05041D"/>
              </a:solidFill>
              <a:latin typeface="Inter"/>
              <a:ea typeface="Inter"/>
              <a:cs typeface="Inter"/>
              <a:sym typeface="Inter"/>
            </a:endParaRPr>
          </a:p>
          <a:p>
            <a:pPr indent="-361950" lvl="0" marL="45720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Metric </a:t>
            </a:r>
            <a:r>
              <a:rPr lang="en-US" sz="2100">
                <a:solidFill>
                  <a:srgbClr val="05041D"/>
                </a:solidFill>
                <a:latin typeface="Inter"/>
                <a:ea typeface="Inter"/>
                <a:cs typeface="Inter"/>
                <a:sym typeface="Inter"/>
              </a:rPr>
              <a:t>Models evaluated on F1 score metric.</a:t>
            </a:r>
            <a:endParaRPr sz="2100">
              <a:solidFill>
                <a:srgbClr val="05041D"/>
              </a:solidFill>
              <a:latin typeface="Inter"/>
              <a:ea typeface="Inter"/>
              <a:cs typeface="Inter"/>
              <a:sym typeface="Inter"/>
            </a:endParaRPr>
          </a:p>
        </p:txBody>
      </p:sp>
    </p:spTree>
  </p:cSld>
  <p:clrMapOvr>
    <a:masterClrMapping/>
  </p:clrMapOvr>
  <p:transition>
    <p:push/>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E"/>
        </a:solidFill>
      </p:bgPr>
    </p:bg>
    <p:spTree>
      <p:nvGrpSpPr>
        <p:cNvPr id="514" name="Shape 514"/>
        <p:cNvGrpSpPr/>
        <p:nvPr/>
      </p:nvGrpSpPr>
      <p:grpSpPr>
        <a:xfrm>
          <a:off x="0" y="0"/>
          <a:ext cx="0" cy="0"/>
          <a:chOff x="0" y="0"/>
          <a:chExt cx="0" cy="0"/>
        </a:xfrm>
      </p:grpSpPr>
      <p:sp>
        <p:nvSpPr>
          <p:cNvPr id="515" name="Google Shape;515;p45"/>
          <p:cNvSpPr txBox="1"/>
          <p:nvPr/>
        </p:nvSpPr>
        <p:spPr>
          <a:xfrm>
            <a:off x="965425" y="2497163"/>
            <a:ext cx="176853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Hyperparameter</a:t>
            </a:r>
            <a:endParaRPr b="1" sz="8000">
              <a:solidFill>
                <a:srgbClr val="05041D"/>
              </a:solidFill>
              <a:latin typeface="Inter"/>
              <a:ea typeface="Inter"/>
              <a:cs typeface="Inter"/>
              <a:sym typeface="Inter"/>
            </a:endParaRPr>
          </a:p>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Tuning</a:t>
            </a:r>
            <a:endParaRPr b="1" sz="8000">
              <a:solidFill>
                <a:srgbClr val="05041D"/>
              </a:solidFill>
              <a:latin typeface="Inter"/>
              <a:ea typeface="Inter"/>
              <a:cs typeface="Inter"/>
              <a:sym typeface="Inter"/>
            </a:endParaRPr>
          </a:p>
        </p:txBody>
      </p:sp>
      <p:sp>
        <p:nvSpPr>
          <p:cNvPr id="516" name="Google Shape;516;p4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517" name="Google Shape;517;p45"/>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518" name="Google Shape;518;p45"/>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519" name="Google Shape;519;p45"/>
          <p:cNvSpPr txBox="1"/>
          <p:nvPr/>
        </p:nvSpPr>
        <p:spPr>
          <a:xfrm>
            <a:off x="1054000" y="5914483"/>
            <a:ext cx="7297500" cy="3231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sz="2100">
              <a:solidFill>
                <a:srgbClr val="05041D"/>
              </a:solidFill>
              <a:latin typeface="Inter"/>
              <a:ea typeface="Inter"/>
              <a:cs typeface="Inter"/>
              <a:sym typeface="Inter"/>
            </a:endParaRPr>
          </a:p>
        </p:txBody>
      </p:sp>
      <p:sp>
        <p:nvSpPr>
          <p:cNvPr id="520" name="Google Shape;520;p45"/>
          <p:cNvSpPr txBox="1"/>
          <p:nvPr/>
        </p:nvSpPr>
        <p:spPr>
          <a:xfrm>
            <a:off x="1142575" y="5498813"/>
            <a:ext cx="7778100" cy="25536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60 Random </a:t>
            </a:r>
            <a:r>
              <a:rPr lang="en-US" sz="2100">
                <a:solidFill>
                  <a:srgbClr val="05041D"/>
                </a:solidFill>
                <a:latin typeface="Inter"/>
                <a:ea typeface="Inter"/>
                <a:cs typeface="Inter"/>
                <a:sym typeface="Inter"/>
              </a:rPr>
              <a:t>Hyperparameter combinations evaluated to find </a:t>
            </a:r>
            <a:r>
              <a:rPr b="1" lang="en-US" sz="2100">
                <a:solidFill>
                  <a:srgbClr val="05041D"/>
                </a:solidFill>
                <a:latin typeface="Inter"/>
                <a:ea typeface="Inter"/>
                <a:cs typeface="Inter"/>
                <a:sym typeface="Inter"/>
              </a:rPr>
              <a:t>optimal combination</a:t>
            </a:r>
            <a:r>
              <a:rPr lang="en-US" sz="2100">
                <a:solidFill>
                  <a:srgbClr val="05041D"/>
                </a:solidFill>
                <a:latin typeface="Inter"/>
                <a:ea typeface="Inter"/>
                <a:cs typeface="Inter"/>
                <a:sym typeface="Inter"/>
              </a:rPr>
              <a:t>.</a:t>
            </a:r>
            <a:endParaRPr sz="2100">
              <a:solidFill>
                <a:srgbClr val="05041D"/>
              </a:solidFill>
              <a:latin typeface="Inter"/>
              <a:ea typeface="Inter"/>
              <a:cs typeface="Inter"/>
              <a:sym typeface="Inter"/>
            </a:endParaRPr>
          </a:p>
          <a:p>
            <a:pPr indent="-361950" lvl="0" marL="457200" marR="0" rtl="0" algn="just">
              <a:lnSpc>
                <a:spcPct val="115000"/>
              </a:lnSpc>
              <a:spcBef>
                <a:spcPts val="0"/>
              </a:spcBef>
              <a:spcAft>
                <a:spcPts val="0"/>
              </a:spcAft>
              <a:buClr>
                <a:srgbClr val="05041D"/>
              </a:buClr>
              <a:buSzPts val="2100"/>
              <a:buFont typeface="Inter"/>
              <a:buChar char="●"/>
            </a:pPr>
            <a:r>
              <a:rPr lang="en-US" sz="2100">
                <a:solidFill>
                  <a:srgbClr val="05041D"/>
                </a:solidFill>
                <a:latin typeface="Inter"/>
                <a:ea typeface="Inter"/>
                <a:cs typeface="Inter"/>
                <a:sym typeface="Inter"/>
              </a:rPr>
              <a:t>Some hyperparameters sampled on</a:t>
            </a:r>
            <a:r>
              <a:rPr b="1" lang="en-US" sz="2100">
                <a:solidFill>
                  <a:srgbClr val="05041D"/>
                </a:solidFill>
                <a:latin typeface="Inter"/>
                <a:ea typeface="Inter"/>
                <a:cs typeface="Inter"/>
                <a:sym typeface="Inter"/>
              </a:rPr>
              <a:t> Logarithmic Scale</a:t>
            </a:r>
            <a:r>
              <a:rPr lang="en-US" sz="2100">
                <a:solidFill>
                  <a:srgbClr val="05041D"/>
                </a:solidFill>
                <a:latin typeface="Inter"/>
                <a:ea typeface="Inter"/>
                <a:cs typeface="Inter"/>
                <a:sym typeface="Inter"/>
              </a:rPr>
              <a:t> to explore various orders of magnitudes.</a:t>
            </a:r>
            <a:endParaRPr sz="2100">
              <a:solidFill>
                <a:srgbClr val="05041D"/>
              </a:solidFill>
              <a:latin typeface="Inter"/>
              <a:ea typeface="Inter"/>
              <a:cs typeface="Inter"/>
              <a:sym typeface="Inter"/>
            </a:endParaRPr>
          </a:p>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Successive Halving </a:t>
            </a:r>
            <a:r>
              <a:rPr lang="en-US" sz="2100">
                <a:solidFill>
                  <a:srgbClr val="05041D"/>
                </a:solidFill>
                <a:latin typeface="Inter"/>
                <a:ea typeface="Inter"/>
                <a:cs typeface="Inter"/>
                <a:sym typeface="Inter"/>
              </a:rPr>
              <a:t>Applied to </a:t>
            </a:r>
            <a:r>
              <a:rPr b="1" lang="en-US" sz="2100">
                <a:solidFill>
                  <a:srgbClr val="05041D"/>
                </a:solidFill>
                <a:latin typeface="Inter"/>
                <a:ea typeface="Inter"/>
                <a:cs typeface="Inter"/>
                <a:sym typeface="Inter"/>
              </a:rPr>
              <a:t>eliminate</a:t>
            </a:r>
            <a:r>
              <a:rPr lang="en-US" sz="2100">
                <a:solidFill>
                  <a:srgbClr val="05041D"/>
                </a:solidFill>
                <a:latin typeface="Inter"/>
                <a:ea typeface="Inter"/>
                <a:cs typeface="Inter"/>
                <a:sym typeface="Inter"/>
              </a:rPr>
              <a:t> unpromising combinations </a:t>
            </a:r>
            <a:r>
              <a:rPr b="1" lang="en-US" sz="2100">
                <a:solidFill>
                  <a:srgbClr val="05041D"/>
                </a:solidFill>
                <a:latin typeface="Inter"/>
                <a:ea typeface="Inter"/>
                <a:cs typeface="Inter"/>
                <a:sym typeface="Inter"/>
              </a:rPr>
              <a:t>early (tournament).</a:t>
            </a:r>
            <a:endParaRPr b="1" sz="2100">
              <a:solidFill>
                <a:srgbClr val="05041D"/>
              </a:solidFill>
              <a:latin typeface="Inter"/>
              <a:ea typeface="Inter"/>
              <a:cs typeface="Inter"/>
              <a:sym typeface="Inter"/>
            </a:endParaRPr>
          </a:p>
          <a:p>
            <a:pPr indent="-361950" lvl="0" marL="45720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Hyperparameter </a:t>
            </a:r>
            <a:r>
              <a:rPr lang="en-US" sz="2100">
                <a:solidFill>
                  <a:srgbClr val="05041D"/>
                </a:solidFill>
                <a:latin typeface="Inter"/>
                <a:ea typeface="Inter"/>
                <a:cs typeface="Inter"/>
                <a:sym typeface="Inter"/>
              </a:rPr>
              <a:t>tuning improved </a:t>
            </a:r>
            <a:r>
              <a:rPr b="1" lang="en-US" sz="2100">
                <a:solidFill>
                  <a:srgbClr val="05041D"/>
                </a:solidFill>
                <a:latin typeface="Inter"/>
                <a:ea typeface="Inter"/>
                <a:cs typeface="Inter"/>
                <a:sym typeface="Inter"/>
              </a:rPr>
              <a:t>F1: 0.813 -&gt;0.820</a:t>
            </a:r>
            <a:endParaRPr b="1" sz="2100">
              <a:solidFill>
                <a:srgbClr val="05041D"/>
              </a:solidFill>
              <a:latin typeface="Inter"/>
              <a:ea typeface="Inter"/>
              <a:cs typeface="Inter"/>
              <a:sym typeface="Inter"/>
            </a:endParaRPr>
          </a:p>
        </p:txBody>
      </p:sp>
      <p:sp>
        <p:nvSpPr>
          <p:cNvPr id="521" name="Google Shape;521;p45"/>
          <p:cNvSpPr txBox="1"/>
          <p:nvPr/>
        </p:nvSpPr>
        <p:spPr>
          <a:xfrm>
            <a:off x="9986950" y="4622125"/>
            <a:ext cx="7605000" cy="31677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Clr>
                <a:schemeClr val="dk1"/>
              </a:buClr>
              <a:buSzPts val="1900"/>
              <a:buChar char="●"/>
            </a:pPr>
            <a:r>
              <a:rPr lang="en-US" sz="1900">
                <a:solidFill>
                  <a:srgbClr val="188038"/>
                </a:solidFill>
                <a:latin typeface="Roboto Mono"/>
                <a:ea typeface="Roboto Mono"/>
                <a:cs typeface="Roboto Mono"/>
                <a:sym typeface="Roboto Mono"/>
              </a:rPr>
              <a:t>reg_alpha</a:t>
            </a:r>
            <a:r>
              <a:rPr lang="en-US" sz="1900">
                <a:solidFill>
                  <a:schemeClr val="dk1"/>
                </a:solidFill>
              </a:rPr>
              <a:t> (0 - 1000) L1 regularization applied to model weights.</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rgbClr val="188038"/>
                </a:solidFill>
                <a:latin typeface="Roboto Mono"/>
                <a:ea typeface="Roboto Mono"/>
                <a:cs typeface="Roboto Mono"/>
                <a:sym typeface="Roboto Mono"/>
              </a:rPr>
              <a:t>min_child_weight</a:t>
            </a:r>
            <a:r>
              <a:rPr lang="en-US" sz="1900">
                <a:solidFill>
                  <a:schemeClr val="dk1"/>
                </a:solidFill>
              </a:rPr>
              <a:t> (0 - 120) Minimum weight of tree node, below which the XGBoost tree will not partition.</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rgbClr val="188038"/>
                </a:solidFill>
                <a:latin typeface="Roboto Mono"/>
                <a:ea typeface="Roboto Mono"/>
                <a:cs typeface="Roboto Mono"/>
                <a:sym typeface="Roboto Mono"/>
              </a:rPr>
              <a:t>subsample</a:t>
            </a:r>
            <a:r>
              <a:rPr lang="en-US" sz="1900">
                <a:solidFill>
                  <a:schemeClr val="dk1"/>
                </a:solidFill>
              </a:rPr>
              <a:t> (0.5 - 1) Below 1, XGBoost will randomly select a subset of the training data to train on.</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rgbClr val="188038"/>
                </a:solidFill>
                <a:latin typeface="Roboto Mono"/>
                <a:ea typeface="Roboto Mono"/>
                <a:cs typeface="Roboto Mono"/>
                <a:sym typeface="Roboto Mono"/>
              </a:rPr>
              <a:t>learning_rate</a:t>
            </a:r>
            <a:r>
              <a:rPr lang="en-US" sz="1900">
                <a:solidFill>
                  <a:schemeClr val="dk1"/>
                </a:solidFill>
              </a:rPr>
              <a:t> (0.1 - 0.5) Learning rate of each tree trained at the end of each boosting step.</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rgbClr val="188038"/>
                </a:solidFill>
                <a:latin typeface="Roboto Mono"/>
                <a:ea typeface="Roboto Mono"/>
                <a:cs typeface="Roboto Mono"/>
                <a:sym typeface="Roboto Mono"/>
              </a:rPr>
              <a:t>n_estimators</a:t>
            </a:r>
            <a:r>
              <a:rPr lang="en-US" sz="1900">
                <a:solidFill>
                  <a:schemeClr val="dk1"/>
                </a:solidFill>
              </a:rPr>
              <a:t> (1 - 4000) No. of rounds of boosting to perform.</a:t>
            </a:r>
            <a:endParaRPr sz="1900">
              <a:solidFill>
                <a:schemeClr val="dk1"/>
              </a:solidFill>
            </a:endParaRPr>
          </a:p>
        </p:txBody>
      </p:sp>
      <p:pic>
        <p:nvPicPr>
          <p:cNvPr id="522" name="Google Shape;522;p45"/>
          <p:cNvPicPr preferRelativeResize="0"/>
          <p:nvPr/>
        </p:nvPicPr>
        <p:blipFill>
          <a:blip r:embed="rId3">
            <a:alphaModFix/>
          </a:blip>
          <a:stretch>
            <a:fillRect/>
          </a:stretch>
        </p:blipFill>
        <p:spPr>
          <a:xfrm>
            <a:off x="10484772" y="2163726"/>
            <a:ext cx="3374050" cy="2530550"/>
          </a:xfrm>
          <a:prstGeom prst="rect">
            <a:avLst/>
          </a:prstGeom>
          <a:noFill/>
          <a:ln>
            <a:noFill/>
          </a:ln>
        </p:spPr>
      </p:pic>
      <p:sp>
        <p:nvSpPr>
          <p:cNvPr id="523" name="Google Shape;523;p45"/>
          <p:cNvSpPr txBox="1"/>
          <p:nvPr/>
        </p:nvSpPr>
        <p:spPr>
          <a:xfrm>
            <a:off x="13757600" y="3511613"/>
            <a:ext cx="3985800" cy="578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US" sz="3200">
                <a:solidFill>
                  <a:srgbClr val="05041D"/>
                </a:solidFill>
                <a:latin typeface="Inter"/>
                <a:ea typeface="Inter"/>
                <a:cs typeface="Inter"/>
                <a:sym typeface="Inter"/>
              </a:rPr>
              <a:t>Hyperparameters</a:t>
            </a:r>
            <a:endParaRPr sz="3200"/>
          </a:p>
        </p:txBody>
      </p:sp>
    </p:spTree>
  </p:cSld>
  <p:clrMapOvr>
    <a:masterClrMapping/>
  </p:clrMapOvr>
  <p:transition>
    <p:push/>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E"/>
        </a:solidFill>
      </p:bgPr>
    </p:bg>
    <p:spTree>
      <p:nvGrpSpPr>
        <p:cNvPr id="527" name="Shape 527"/>
        <p:cNvGrpSpPr/>
        <p:nvPr/>
      </p:nvGrpSpPr>
      <p:grpSpPr>
        <a:xfrm>
          <a:off x="0" y="0"/>
          <a:ext cx="0" cy="0"/>
          <a:chOff x="0" y="0"/>
          <a:chExt cx="0" cy="0"/>
        </a:xfrm>
      </p:grpSpPr>
      <p:sp>
        <p:nvSpPr>
          <p:cNvPr id="528" name="Google Shape;528;p46"/>
          <p:cNvSpPr txBox="1"/>
          <p:nvPr/>
        </p:nvSpPr>
        <p:spPr>
          <a:xfrm>
            <a:off x="1028700" y="1456463"/>
            <a:ext cx="176853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Insight: Feature Importance</a:t>
            </a:r>
            <a:endParaRPr b="1" sz="8000">
              <a:solidFill>
                <a:srgbClr val="05041D"/>
              </a:solidFill>
              <a:latin typeface="Inter"/>
              <a:ea typeface="Inter"/>
              <a:cs typeface="Inter"/>
              <a:sym typeface="Inter"/>
            </a:endParaRPr>
          </a:p>
        </p:txBody>
      </p:sp>
      <p:sp>
        <p:nvSpPr>
          <p:cNvPr id="529" name="Google Shape;529;p4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530" name="Google Shape;530;p46"/>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531" name="Google Shape;531;p46"/>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532" name="Google Shape;532;p46"/>
          <p:cNvSpPr txBox="1"/>
          <p:nvPr/>
        </p:nvSpPr>
        <p:spPr>
          <a:xfrm>
            <a:off x="1054000" y="5914483"/>
            <a:ext cx="7297500" cy="323100"/>
          </a:xfrm>
          <a:prstGeom prst="rect">
            <a:avLst/>
          </a:prstGeom>
          <a:noFill/>
          <a:ln>
            <a:noFill/>
          </a:ln>
        </p:spPr>
        <p:txBody>
          <a:bodyPr anchorCtr="0" anchor="t" bIns="0" lIns="0" spcFirstLastPara="1" rIns="0" wrap="square" tIns="0">
            <a:spAutoFit/>
          </a:bodyPr>
          <a:lstStyle/>
          <a:p>
            <a:pPr indent="0" lvl="0" marL="0" marR="0" rtl="0" algn="just">
              <a:lnSpc>
                <a:spcPct val="115000"/>
              </a:lnSpc>
              <a:spcBef>
                <a:spcPts val="0"/>
              </a:spcBef>
              <a:spcAft>
                <a:spcPts val="0"/>
              </a:spcAft>
              <a:buNone/>
            </a:pPr>
            <a:r>
              <a:t/>
            </a:r>
            <a:endParaRPr sz="2100">
              <a:solidFill>
                <a:srgbClr val="05041D"/>
              </a:solidFill>
              <a:latin typeface="Inter"/>
              <a:ea typeface="Inter"/>
              <a:cs typeface="Inter"/>
              <a:sym typeface="Inter"/>
            </a:endParaRPr>
          </a:p>
        </p:txBody>
      </p:sp>
      <p:sp>
        <p:nvSpPr>
          <p:cNvPr id="533" name="Google Shape;533;p46"/>
          <p:cNvSpPr txBox="1"/>
          <p:nvPr/>
        </p:nvSpPr>
        <p:spPr>
          <a:xfrm>
            <a:off x="11796625" y="3733950"/>
            <a:ext cx="5462700" cy="21819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Feature Importance </a:t>
            </a:r>
            <a:r>
              <a:rPr lang="en-US" sz="2100">
                <a:solidFill>
                  <a:srgbClr val="05041D"/>
                </a:solidFill>
                <a:latin typeface="Inter"/>
                <a:ea typeface="Inter"/>
                <a:cs typeface="Inter"/>
                <a:sym typeface="Inter"/>
              </a:rPr>
              <a:t>values can be </a:t>
            </a:r>
            <a:r>
              <a:rPr lang="en-US" sz="2100">
                <a:solidFill>
                  <a:srgbClr val="05041D"/>
                </a:solidFill>
                <a:latin typeface="Inter"/>
                <a:ea typeface="Inter"/>
                <a:cs typeface="Inter"/>
                <a:sym typeface="Inter"/>
              </a:rPr>
              <a:t>extracted from the model indicate how </a:t>
            </a:r>
            <a:r>
              <a:rPr b="1" lang="en-US" sz="2100">
                <a:solidFill>
                  <a:srgbClr val="05041D"/>
                </a:solidFill>
                <a:latin typeface="Inter"/>
                <a:ea typeface="Inter"/>
                <a:cs typeface="Inter"/>
                <a:sym typeface="Inter"/>
              </a:rPr>
              <a:t>valuable</a:t>
            </a:r>
            <a:r>
              <a:rPr lang="en-US" sz="2100">
                <a:solidFill>
                  <a:srgbClr val="05041D"/>
                </a:solidFill>
                <a:latin typeface="Inter"/>
                <a:ea typeface="Inter"/>
                <a:cs typeface="Inter"/>
                <a:sym typeface="Inter"/>
              </a:rPr>
              <a:t> a feature is.</a:t>
            </a:r>
            <a:endParaRPr sz="2100">
              <a:solidFill>
                <a:srgbClr val="05041D"/>
              </a:solidFill>
              <a:latin typeface="Inter"/>
              <a:ea typeface="Inter"/>
              <a:cs typeface="Inter"/>
              <a:sym typeface="Inter"/>
            </a:endParaRPr>
          </a:p>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No. of Reviews</a:t>
            </a:r>
            <a:r>
              <a:rPr lang="en-US" sz="2100">
                <a:solidFill>
                  <a:srgbClr val="05041D"/>
                </a:solidFill>
                <a:latin typeface="Inter"/>
                <a:ea typeface="Inter"/>
                <a:cs typeface="Inter"/>
                <a:sym typeface="Inter"/>
              </a:rPr>
              <a:t> a business receives is most </a:t>
            </a:r>
            <a:r>
              <a:rPr b="1" lang="en-US" sz="2100">
                <a:solidFill>
                  <a:srgbClr val="05041D"/>
                </a:solidFill>
                <a:latin typeface="Inter"/>
                <a:ea typeface="Inter"/>
                <a:cs typeface="Inter"/>
                <a:sym typeface="Inter"/>
              </a:rPr>
              <a:t>valuable</a:t>
            </a:r>
            <a:r>
              <a:rPr lang="en-US" sz="2100">
                <a:solidFill>
                  <a:srgbClr val="05041D"/>
                </a:solidFill>
                <a:latin typeface="Inter"/>
                <a:ea typeface="Inter"/>
                <a:cs typeface="Inter"/>
                <a:sym typeface="Inter"/>
              </a:rPr>
              <a:t> feature in predicting survivability.</a:t>
            </a:r>
            <a:endParaRPr sz="2100">
              <a:solidFill>
                <a:srgbClr val="05041D"/>
              </a:solidFill>
              <a:latin typeface="Inter"/>
              <a:ea typeface="Inter"/>
              <a:cs typeface="Inter"/>
              <a:sym typeface="Inter"/>
            </a:endParaRPr>
          </a:p>
        </p:txBody>
      </p:sp>
      <p:pic>
        <p:nvPicPr>
          <p:cNvPr id="534" name="Google Shape;534;p46"/>
          <p:cNvPicPr preferRelativeResize="0"/>
          <p:nvPr/>
        </p:nvPicPr>
        <p:blipFill>
          <a:blip r:embed="rId3">
            <a:alphaModFix/>
          </a:blip>
          <a:stretch>
            <a:fillRect/>
          </a:stretch>
        </p:blipFill>
        <p:spPr>
          <a:xfrm>
            <a:off x="1028700" y="3329075"/>
            <a:ext cx="10537700" cy="5996275"/>
          </a:xfrm>
          <a:prstGeom prst="rect">
            <a:avLst/>
          </a:prstGeom>
          <a:noFill/>
          <a:ln>
            <a:noFill/>
          </a:ln>
        </p:spPr>
      </p:pic>
    </p:spTree>
  </p:cSld>
  <p:clrMapOvr>
    <a:masterClrMapping/>
  </p:clrMapOvr>
  <p:transition>
    <p:push/>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538" name="Shape 538"/>
        <p:cNvGrpSpPr/>
        <p:nvPr/>
      </p:nvGrpSpPr>
      <p:grpSpPr>
        <a:xfrm>
          <a:off x="0" y="0"/>
          <a:ext cx="0" cy="0"/>
          <a:chOff x="0" y="0"/>
          <a:chExt cx="0" cy="0"/>
        </a:xfrm>
      </p:grpSpPr>
      <p:pic>
        <p:nvPicPr>
          <p:cNvPr id="539" name="Google Shape;539;p47"/>
          <p:cNvPicPr preferRelativeResize="0"/>
          <p:nvPr/>
        </p:nvPicPr>
        <p:blipFill>
          <a:blip r:embed="rId3">
            <a:alphaModFix/>
          </a:blip>
          <a:stretch>
            <a:fillRect/>
          </a:stretch>
        </p:blipFill>
        <p:spPr>
          <a:xfrm>
            <a:off x="670575" y="-1575814"/>
            <a:ext cx="16946852" cy="16847554"/>
          </a:xfrm>
          <a:prstGeom prst="rect">
            <a:avLst/>
          </a:prstGeom>
          <a:noFill/>
          <a:ln>
            <a:noFill/>
          </a:ln>
        </p:spPr>
      </p:pic>
      <p:sp>
        <p:nvSpPr>
          <p:cNvPr id="540" name="Google Shape;540;p47"/>
          <p:cNvSpPr txBox="1"/>
          <p:nvPr/>
        </p:nvSpPr>
        <p:spPr>
          <a:xfrm>
            <a:off x="-236600" y="3114000"/>
            <a:ext cx="17558700" cy="3694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2000">
                <a:solidFill>
                  <a:srgbClr val="FAF0CA"/>
                </a:solidFill>
                <a:latin typeface="Inter"/>
                <a:ea typeface="Inter"/>
                <a:cs typeface="Inter"/>
                <a:sym typeface="Inter"/>
              </a:rPr>
              <a:t>Insights &amp;</a:t>
            </a:r>
            <a:endParaRPr b="1" sz="12000">
              <a:solidFill>
                <a:srgbClr val="FAF0CA"/>
              </a:solidFill>
              <a:latin typeface="Inter"/>
              <a:ea typeface="Inter"/>
              <a:cs typeface="Inter"/>
              <a:sym typeface="Inter"/>
            </a:endParaRPr>
          </a:p>
          <a:p>
            <a:pPr indent="0" lvl="0" marL="0" marR="0" rtl="0" algn="ctr">
              <a:lnSpc>
                <a:spcPct val="100000"/>
              </a:lnSpc>
              <a:spcBef>
                <a:spcPts val="0"/>
              </a:spcBef>
              <a:spcAft>
                <a:spcPts val="0"/>
              </a:spcAft>
              <a:buNone/>
            </a:pPr>
            <a:r>
              <a:rPr b="1" lang="en-US" sz="12000">
                <a:solidFill>
                  <a:srgbClr val="FAF0CA"/>
                </a:solidFill>
                <a:latin typeface="Inter"/>
                <a:ea typeface="Inter"/>
                <a:cs typeface="Inter"/>
                <a:sym typeface="Inter"/>
              </a:rPr>
              <a:t>Recommendation</a:t>
            </a:r>
            <a:r>
              <a:rPr b="1" lang="en-US" sz="12000">
                <a:solidFill>
                  <a:srgbClr val="FAF0CA"/>
                </a:solidFill>
                <a:latin typeface="Inter"/>
                <a:ea typeface="Inter"/>
                <a:cs typeface="Inter"/>
                <a:sym typeface="Inter"/>
              </a:rPr>
              <a:t> </a:t>
            </a:r>
            <a:endParaRPr b="1" sz="12000">
              <a:solidFill>
                <a:srgbClr val="FAF0CA"/>
              </a:solidFill>
              <a:latin typeface="Inter"/>
              <a:ea typeface="Inter"/>
              <a:cs typeface="Inter"/>
              <a:sym typeface="Inter"/>
            </a:endParaRPr>
          </a:p>
        </p:txBody>
      </p:sp>
      <p:sp>
        <p:nvSpPr>
          <p:cNvPr id="541" name="Google Shape;541;p4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SC1015	</a:t>
            </a:r>
            <a:endParaRPr>
              <a:solidFill>
                <a:srgbClr val="FAF0CA"/>
              </a:solidFill>
            </a:endParaRPr>
          </a:p>
        </p:txBody>
      </p:sp>
      <p:sp>
        <p:nvSpPr>
          <p:cNvPr id="542" name="Google Shape;542;p47"/>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FAF0CA"/>
                </a:solidFill>
                <a:latin typeface="Inter"/>
                <a:ea typeface="Inter"/>
                <a:cs typeface="Inter"/>
                <a:sym typeface="Inter"/>
              </a:rPr>
              <a:t>Presentation</a:t>
            </a:r>
            <a:endParaRPr>
              <a:solidFill>
                <a:srgbClr val="FAF0CA"/>
              </a:solidFill>
            </a:endParaRPr>
          </a:p>
        </p:txBody>
      </p:sp>
      <p:sp>
        <p:nvSpPr>
          <p:cNvPr id="543" name="Google Shape;543;p47"/>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Mini Project</a:t>
            </a:r>
            <a:endParaRPr>
              <a:solidFill>
                <a:srgbClr val="FAF0CA"/>
              </a:solidFill>
            </a:endParaRPr>
          </a:p>
        </p:txBody>
      </p:sp>
    </p:spTree>
  </p:cSld>
  <p:clrMapOvr>
    <a:masterClrMapping/>
  </p:clrMapOvr>
  <p:transition>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16" name="Shape 116"/>
        <p:cNvGrpSpPr/>
        <p:nvPr/>
      </p:nvGrpSpPr>
      <p:grpSpPr>
        <a:xfrm>
          <a:off x="0" y="0"/>
          <a:ext cx="0" cy="0"/>
          <a:chOff x="0" y="0"/>
          <a:chExt cx="0" cy="0"/>
        </a:xfrm>
      </p:grpSpPr>
      <p:sp>
        <p:nvSpPr>
          <p:cNvPr id="117" name="Google Shape;117;p12"/>
          <p:cNvSpPr txBox="1"/>
          <p:nvPr/>
        </p:nvSpPr>
        <p:spPr>
          <a:xfrm>
            <a:off x="1028700" y="3019509"/>
            <a:ext cx="8115300" cy="2955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What Makes a Business Stay Open?</a:t>
            </a:r>
            <a:endParaRPr b="1" sz="8000">
              <a:solidFill>
                <a:srgbClr val="05041D"/>
              </a:solidFill>
              <a:latin typeface="Inter"/>
              <a:ea typeface="Inter"/>
              <a:cs typeface="Inter"/>
              <a:sym typeface="Inter"/>
            </a:endParaRPr>
          </a:p>
        </p:txBody>
      </p:sp>
      <p:sp>
        <p:nvSpPr>
          <p:cNvPr id="118" name="Google Shape;118;p12"/>
          <p:cNvSpPr txBox="1"/>
          <p:nvPr/>
        </p:nvSpPr>
        <p:spPr>
          <a:xfrm>
            <a:off x="1028700" y="6744950"/>
            <a:ext cx="6659400" cy="1875900"/>
          </a:xfrm>
          <a:prstGeom prst="rect">
            <a:avLst/>
          </a:prstGeom>
          <a:noFill/>
          <a:ln>
            <a:noFill/>
          </a:ln>
        </p:spPr>
        <p:txBody>
          <a:bodyPr anchorCtr="0" anchor="t" bIns="0" lIns="0" spcFirstLastPara="1" rIns="0" wrap="square" tIns="0">
            <a:spAutoFit/>
          </a:bodyPr>
          <a:lstStyle/>
          <a:p>
            <a:pPr indent="-361950" lvl="0" marL="457200" rtl="0" algn="l">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Problem</a:t>
            </a:r>
            <a:r>
              <a:rPr lang="en-US" sz="2100">
                <a:solidFill>
                  <a:srgbClr val="05041D"/>
                </a:solidFill>
                <a:latin typeface="Inter"/>
                <a:ea typeface="Inter"/>
                <a:cs typeface="Inter"/>
                <a:sym typeface="Inter"/>
              </a:rPr>
              <a:t>: We want to start a business but no idea how to make it survive.</a:t>
            </a:r>
            <a:endParaRPr sz="2100">
              <a:solidFill>
                <a:srgbClr val="05041D"/>
              </a:solidFill>
              <a:latin typeface="Inter"/>
              <a:ea typeface="Inter"/>
              <a:cs typeface="Inter"/>
              <a:sym typeface="Inter"/>
            </a:endParaRPr>
          </a:p>
          <a:p>
            <a:pPr indent="-361950" lvl="0" marL="457200" rtl="0" algn="l">
              <a:lnSpc>
                <a:spcPct val="115000"/>
              </a:lnSpc>
              <a:spcBef>
                <a:spcPts val="0"/>
              </a:spcBef>
              <a:spcAft>
                <a:spcPts val="0"/>
              </a:spcAft>
              <a:buClr>
                <a:srgbClr val="05041D"/>
              </a:buClr>
              <a:buSzPts val="2100"/>
              <a:buFont typeface="Inter"/>
              <a:buChar char="●"/>
            </a:pPr>
            <a:r>
              <a:rPr lang="en-US" sz="2100">
                <a:solidFill>
                  <a:srgbClr val="05041D"/>
                </a:solidFill>
                <a:latin typeface="Inter"/>
                <a:ea typeface="Inter"/>
                <a:cs typeface="Inter"/>
                <a:sym typeface="Inter"/>
              </a:rPr>
              <a:t>Make </a:t>
            </a:r>
            <a:r>
              <a:rPr b="1" lang="en-US" sz="2100">
                <a:solidFill>
                  <a:srgbClr val="05041D"/>
                </a:solidFill>
                <a:latin typeface="Inter"/>
                <a:ea typeface="Inter"/>
                <a:cs typeface="Inter"/>
                <a:sym typeface="Inter"/>
              </a:rPr>
              <a:t>data-driven decision</a:t>
            </a:r>
            <a:r>
              <a:rPr lang="en-US" sz="2100">
                <a:solidFill>
                  <a:srgbClr val="05041D"/>
                </a:solidFill>
                <a:latin typeface="Inter"/>
                <a:ea typeface="Inter"/>
                <a:cs typeface="Inter"/>
                <a:sym typeface="Inter"/>
              </a:rPr>
              <a:t> on what to implement in business. </a:t>
            </a:r>
            <a:endParaRPr sz="2100">
              <a:solidFill>
                <a:srgbClr val="05041D"/>
              </a:solidFill>
              <a:latin typeface="Inter"/>
              <a:ea typeface="Inter"/>
              <a:cs typeface="Inter"/>
              <a:sym typeface="Inter"/>
            </a:endParaRPr>
          </a:p>
          <a:p>
            <a:pPr indent="-361950" lvl="0" marL="457200" rtl="0" algn="l">
              <a:lnSpc>
                <a:spcPct val="115000"/>
              </a:lnSpc>
              <a:spcBef>
                <a:spcPts val="0"/>
              </a:spcBef>
              <a:spcAft>
                <a:spcPts val="0"/>
              </a:spcAft>
              <a:buClr>
                <a:srgbClr val="05041D"/>
              </a:buClr>
              <a:buSzPts val="2100"/>
              <a:buFont typeface="Inter"/>
              <a:buChar char="●"/>
            </a:pPr>
            <a:r>
              <a:rPr lang="en-US" sz="2100">
                <a:solidFill>
                  <a:srgbClr val="05041D"/>
                </a:solidFill>
                <a:latin typeface="Inter"/>
                <a:ea typeface="Inter"/>
                <a:cs typeface="Inter"/>
                <a:sym typeface="Inter"/>
              </a:rPr>
              <a:t>Data Science Problem: </a:t>
            </a:r>
            <a:r>
              <a:rPr b="1" lang="en-US" sz="2100">
                <a:solidFill>
                  <a:srgbClr val="05041D"/>
                </a:solidFill>
                <a:latin typeface="Inter"/>
                <a:ea typeface="Inter"/>
                <a:cs typeface="Inter"/>
                <a:sym typeface="Inter"/>
              </a:rPr>
              <a:t>Binary Classification </a:t>
            </a:r>
            <a:endParaRPr sz="2100">
              <a:solidFill>
                <a:srgbClr val="05041D"/>
              </a:solidFill>
              <a:latin typeface="Inter"/>
              <a:ea typeface="Inter"/>
              <a:cs typeface="Inter"/>
              <a:sym typeface="Inter"/>
            </a:endParaRPr>
          </a:p>
        </p:txBody>
      </p:sp>
      <p:sp>
        <p:nvSpPr>
          <p:cNvPr id="119" name="Google Shape;119;p12"/>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120" name="Google Shape;120;p12"/>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121" name="Google Shape;121;p12"/>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pic>
        <p:nvPicPr>
          <p:cNvPr id="122" name="Google Shape;122;p12"/>
          <p:cNvPicPr preferRelativeResize="0"/>
          <p:nvPr/>
        </p:nvPicPr>
        <p:blipFill>
          <a:blip r:embed="rId3">
            <a:alphaModFix/>
          </a:blip>
          <a:stretch>
            <a:fillRect/>
          </a:stretch>
        </p:blipFill>
        <p:spPr>
          <a:xfrm>
            <a:off x="9182675" y="4252945"/>
            <a:ext cx="2688451" cy="2688451"/>
          </a:xfrm>
          <a:prstGeom prst="rect">
            <a:avLst/>
          </a:prstGeom>
          <a:noFill/>
          <a:ln>
            <a:noFill/>
          </a:ln>
        </p:spPr>
      </p:pic>
      <p:pic>
        <p:nvPicPr>
          <p:cNvPr id="123" name="Google Shape;123;p12"/>
          <p:cNvPicPr preferRelativeResize="0"/>
          <p:nvPr/>
        </p:nvPicPr>
        <p:blipFill>
          <a:blip r:embed="rId4">
            <a:alphaModFix/>
          </a:blip>
          <a:stretch>
            <a:fillRect/>
          </a:stretch>
        </p:blipFill>
        <p:spPr>
          <a:xfrm>
            <a:off x="14001700" y="4252946"/>
            <a:ext cx="2688451" cy="2688451"/>
          </a:xfrm>
          <a:prstGeom prst="rect">
            <a:avLst/>
          </a:prstGeom>
          <a:noFill/>
          <a:ln>
            <a:noFill/>
          </a:ln>
        </p:spPr>
      </p:pic>
      <p:sp>
        <p:nvSpPr>
          <p:cNvPr id="124" name="Google Shape;124;p12"/>
          <p:cNvSpPr txBox="1"/>
          <p:nvPr/>
        </p:nvSpPr>
        <p:spPr>
          <a:xfrm>
            <a:off x="13365700" y="7440050"/>
            <a:ext cx="4137600" cy="507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2100">
                <a:solidFill>
                  <a:srgbClr val="05041D"/>
                </a:solidFill>
                <a:latin typeface="Inter"/>
                <a:ea typeface="Inter"/>
                <a:cs typeface="Inter"/>
                <a:sym typeface="Inter"/>
              </a:rPr>
              <a:t>0</a:t>
            </a:r>
            <a:r>
              <a:rPr lang="en-US" sz="2100">
                <a:solidFill>
                  <a:srgbClr val="05041D"/>
                </a:solidFill>
                <a:latin typeface="Inter"/>
                <a:ea typeface="Inter"/>
                <a:cs typeface="Inter"/>
                <a:sym typeface="Inter"/>
              </a:rPr>
              <a:t> This business has </a:t>
            </a:r>
            <a:r>
              <a:rPr b="1" lang="en-US" sz="2100">
                <a:solidFill>
                  <a:srgbClr val="05041D"/>
                </a:solidFill>
                <a:latin typeface="Inter"/>
                <a:ea typeface="Inter"/>
                <a:cs typeface="Inter"/>
                <a:sym typeface="Inter"/>
              </a:rPr>
              <a:t>closed.</a:t>
            </a:r>
            <a:endParaRPr b="1" sz="2100">
              <a:solidFill>
                <a:srgbClr val="05041D"/>
              </a:solidFill>
              <a:latin typeface="Inter"/>
              <a:ea typeface="Inter"/>
              <a:cs typeface="Inter"/>
              <a:sym typeface="Inter"/>
            </a:endParaRPr>
          </a:p>
        </p:txBody>
      </p:sp>
      <p:sp>
        <p:nvSpPr>
          <p:cNvPr id="125" name="Google Shape;125;p12"/>
          <p:cNvSpPr txBox="1"/>
          <p:nvPr/>
        </p:nvSpPr>
        <p:spPr>
          <a:xfrm>
            <a:off x="8306300" y="7440050"/>
            <a:ext cx="4441200" cy="507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2100">
                <a:solidFill>
                  <a:srgbClr val="05041D"/>
                </a:solidFill>
                <a:latin typeface="Inter"/>
                <a:ea typeface="Inter"/>
                <a:cs typeface="Inter"/>
                <a:sym typeface="Inter"/>
              </a:rPr>
              <a:t>	</a:t>
            </a:r>
            <a:r>
              <a:rPr b="1" lang="en-US" sz="2100">
                <a:solidFill>
                  <a:srgbClr val="05041D"/>
                </a:solidFill>
                <a:latin typeface="Inter"/>
                <a:ea typeface="Inter"/>
                <a:cs typeface="Inter"/>
                <a:sym typeface="Inter"/>
              </a:rPr>
              <a:t>1</a:t>
            </a:r>
            <a:r>
              <a:rPr lang="en-US" sz="2100">
                <a:solidFill>
                  <a:srgbClr val="05041D"/>
                </a:solidFill>
                <a:latin typeface="Inter"/>
                <a:ea typeface="Inter"/>
                <a:cs typeface="Inter"/>
                <a:sym typeface="Inter"/>
              </a:rPr>
              <a:t> This business is </a:t>
            </a:r>
            <a:r>
              <a:rPr b="1" lang="en-US" sz="2100">
                <a:solidFill>
                  <a:srgbClr val="05041D"/>
                </a:solidFill>
                <a:latin typeface="Inter"/>
                <a:ea typeface="Inter"/>
                <a:cs typeface="Inter"/>
                <a:sym typeface="Inter"/>
              </a:rPr>
              <a:t>still open</a:t>
            </a:r>
            <a:r>
              <a:rPr lang="en-US" sz="2100">
                <a:solidFill>
                  <a:srgbClr val="05041D"/>
                </a:solidFill>
                <a:latin typeface="Inter"/>
                <a:ea typeface="Inter"/>
                <a:cs typeface="Inter"/>
                <a:sym typeface="Inter"/>
              </a:rPr>
              <a:t>.</a:t>
            </a:r>
            <a:endParaRPr sz="2100">
              <a:solidFill>
                <a:srgbClr val="05041D"/>
              </a:solidFill>
              <a:latin typeface="Inter"/>
              <a:ea typeface="Inter"/>
              <a:cs typeface="Inter"/>
              <a:sym typeface="Inter"/>
            </a:endParaRPr>
          </a:p>
        </p:txBody>
      </p:sp>
    </p:spTree>
  </p:cSld>
  <p:clrMapOvr>
    <a:masterClrMapping/>
  </p:clrMapOvr>
  <p:transition>
    <p:push/>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47" name="Shape 547"/>
        <p:cNvGrpSpPr/>
        <p:nvPr/>
      </p:nvGrpSpPr>
      <p:grpSpPr>
        <a:xfrm>
          <a:off x="0" y="0"/>
          <a:ext cx="0" cy="0"/>
          <a:chOff x="0" y="0"/>
          <a:chExt cx="0" cy="0"/>
        </a:xfrm>
      </p:grpSpPr>
      <p:sp>
        <p:nvSpPr>
          <p:cNvPr id="548" name="Google Shape;548;p48"/>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549" name="Google Shape;549;p48"/>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550" name="Google Shape;550;p48"/>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551" name="Google Shape;551;p48"/>
          <p:cNvSpPr txBox="1"/>
          <p:nvPr/>
        </p:nvSpPr>
        <p:spPr>
          <a:xfrm>
            <a:off x="1399050" y="1215375"/>
            <a:ext cx="15489900" cy="14778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b="1" lang="en-US" sz="6000">
                <a:solidFill>
                  <a:srgbClr val="05041D"/>
                </a:solidFill>
                <a:latin typeface="Inter"/>
                <a:ea typeface="Inter"/>
                <a:cs typeface="Inter"/>
                <a:sym typeface="Inter"/>
              </a:rPr>
              <a:t>What Business Category Should We Open?</a:t>
            </a:r>
            <a:endParaRPr b="1" sz="6000">
              <a:solidFill>
                <a:srgbClr val="05041D"/>
              </a:solidFill>
              <a:latin typeface="Inter"/>
              <a:ea typeface="Inter"/>
              <a:cs typeface="Inter"/>
              <a:sym typeface="Inter"/>
            </a:endParaRPr>
          </a:p>
        </p:txBody>
      </p:sp>
      <p:grpSp>
        <p:nvGrpSpPr>
          <p:cNvPr id="552" name="Google Shape;552;p48"/>
          <p:cNvGrpSpPr/>
          <p:nvPr/>
        </p:nvGrpSpPr>
        <p:grpSpPr>
          <a:xfrm>
            <a:off x="849525" y="2899624"/>
            <a:ext cx="4584111" cy="5940507"/>
            <a:chOff x="0" y="-47625"/>
            <a:chExt cx="812800" cy="1053300"/>
          </a:xfrm>
        </p:grpSpPr>
        <p:sp>
          <p:nvSpPr>
            <p:cNvPr id="553" name="Google Shape;553;p48"/>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8"/>
            <p:cNvSpPr txBox="1"/>
            <p:nvPr/>
          </p:nvSpPr>
          <p:spPr>
            <a:xfrm>
              <a:off x="0"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5" name="Google Shape;555;p48"/>
          <p:cNvSpPr txBox="1"/>
          <p:nvPr/>
        </p:nvSpPr>
        <p:spPr>
          <a:xfrm>
            <a:off x="849475" y="5654325"/>
            <a:ext cx="4584000" cy="923400"/>
          </a:xfrm>
          <a:prstGeom prst="rect">
            <a:avLst/>
          </a:prstGeom>
          <a:noFill/>
          <a:ln>
            <a:noFill/>
          </a:ln>
        </p:spPr>
        <p:txBody>
          <a:bodyPr anchorCtr="0" anchor="t" bIns="0" lIns="0" spcFirstLastPara="1" rIns="0" wrap="square" tIns="0">
            <a:spAutoFit/>
          </a:bodyPr>
          <a:lstStyle/>
          <a:p>
            <a:pPr indent="0" lvl="0" marL="0" rtl="0" algn="ctr">
              <a:lnSpc>
                <a:spcPct val="129997"/>
              </a:lnSpc>
              <a:spcBef>
                <a:spcPts val="0"/>
              </a:spcBef>
              <a:spcAft>
                <a:spcPts val="0"/>
              </a:spcAft>
              <a:buSzPts val="1100"/>
              <a:buNone/>
            </a:pPr>
            <a:r>
              <a:rPr b="1" lang="en-US" sz="6000">
                <a:solidFill>
                  <a:srgbClr val="FAF0CA"/>
                </a:solidFill>
                <a:latin typeface="Inter"/>
                <a:ea typeface="Inter"/>
                <a:cs typeface="Inter"/>
                <a:sym typeface="Inter"/>
              </a:rPr>
              <a:t>Shopping</a:t>
            </a:r>
            <a:endParaRPr b="1" sz="6000">
              <a:solidFill>
                <a:srgbClr val="FAF0CA"/>
              </a:solidFill>
              <a:latin typeface="Inter"/>
              <a:ea typeface="Inter"/>
              <a:cs typeface="Inter"/>
              <a:sym typeface="Inter"/>
            </a:endParaRPr>
          </a:p>
        </p:txBody>
      </p:sp>
      <p:grpSp>
        <p:nvGrpSpPr>
          <p:cNvPr id="556" name="Google Shape;556;p48"/>
          <p:cNvGrpSpPr/>
          <p:nvPr/>
        </p:nvGrpSpPr>
        <p:grpSpPr>
          <a:xfrm>
            <a:off x="6851950" y="2899624"/>
            <a:ext cx="4584111" cy="5940507"/>
            <a:chOff x="0" y="-47625"/>
            <a:chExt cx="812800" cy="1053300"/>
          </a:xfrm>
        </p:grpSpPr>
        <p:sp>
          <p:nvSpPr>
            <p:cNvPr id="557" name="Google Shape;557;p48"/>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8"/>
            <p:cNvSpPr txBox="1"/>
            <p:nvPr/>
          </p:nvSpPr>
          <p:spPr>
            <a:xfrm>
              <a:off x="49"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9" name="Google Shape;559;p48"/>
          <p:cNvSpPr txBox="1"/>
          <p:nvPr/>
        </p:nvSpPr>
        <p:spPr>
          <a:xfrm>
            <a:off x="6852025" y="5054025"/>
            <a:ext cx="4584000" cy="2124000"/>
          </a:xfrm>
          <a:prstGeom prst="rect">
            <a:avLst/>
          </a:prstGeom>
          <a:noFill/>
          <a:ln>
            <a:noFill/>
          </a:ln>
        </p:spPr>
        <p:txBody>
          <a:bodyPr anchorCtr="0" anchor="t" bIns="0" lIns="0" spcFirstLastPara="1" rIns="0" wrap="square" tIns="0">
            <a:spAutoFit/>
          </a:bodyPr>
          <a:lstStyle/>
          <a:p>
            <a:pPr indent="0" lvl="0" marL="0" rtl="0" algn="ctr">
              <a:lnSpc>
                <a:spcPct val="129997"/>
              </a:lnSpc>
              <a:spcBef>
                <a:spcPts val="0"/>
              </a:spcBef>
              <a:spcAft>
                <a:spcPts val="0"/>
              </a:spcAft>
              <a:buSzPts val="1100"/>
              <a:buNone/>
            </a:pPr>
            <a:r>
              <a:rPr b="1" lang="en-US" sz="6000">
                <a:solidFill>
                  <a:srgbClr val="FAF0CA"/>
                </a:solidFill>
                <a:latin typeface="Inter"/>
                <a:ea typeface="Inter"/>
                <a:cs typeface="Inter"/>
                <a:sym typeface="Inter"/>
              </a:rPr>
              <a:t>Home</a:t>
            </a:r>
            <a:endParaRPr b="1" sz="6000">
              <a:solidFill>
                <a:srgbClr val="FAF0CA"/>
              </a:solidFill>
              <a:latin typeface="Inter"/>
              <a:ea typeface="Inter"/>
              <a:cs typeface="Inter"/>
              <a:sym typeface="Inter"/>
            </a:endParaRPr>
          </a:p>
          <a:p>
            <a:pPr indent="0" lvl="0" marL="0" rtl="0" algn="ctr">
              <a:lnSpc>
                <a:spcPct val="129997"/>
              </a:lnSpc>
              <a:spcBef>
                <a:spcPts val="0"/>
              </a:spcBef>
              <a:spcAft>
                <a:spcPts val="0"/>
              </a:spcAft>
              <a:buSzPts val="1100"/>
              <a:buNone/>
            </a:pPr>
            <a:r>
              <a:rPr b="1" lang="en-US" sz="6000">
                <a:solidFill>
                  <a:srgbClr val="FAF0CA"/>
                </a:solidFill>
                <a:latin typeface="Inter"/>
                <a:ea typeface="Inter"/>
                <a:cs typeface="Inter"/>
                <a:sym typeface="Inter"/>
              </a:rPr>
              <a:t>Services</a:t>
            </a:r>
            <a:endParaRPr b="1" sz="6000">
              <a:solidFill>
                <a:srgbClr val="FAF0CA"/>
              </a:solidFill>
              <a:latin typeface="Inter"/>
              <a:ea typeface="Inter"/>
              <a:cs typeface="Inter"/>
              <a:sym typeface="Inter"/>
            </a:endParaRPr>
          </a:p>
        </p:txBody>
      </p:sp>
      <p:grpSp>
        <p:nvGrpSpPr>
          <p:cNvPr id="560" name="Google Shape;560;p48"/>
          <p:cNvGrpSpPr/>
          <p:nvPr/>
        </p:nvGrpSpPr>
        <p:grpSpPr>
          <a:xfrm>
            <a:off x="12854425" y="2899624"/>
            <a:ext cx="4584111" cy="5940507"/>
            <a:chOff x="0" y="-47625"/>
            <a:chExt cx="812800" cy="1053300"/>
          </a:xfrm>
        </p:grpSpPr>
        <p:sp>
          <p:nvSpPr>
            <p:cNvPr id="561" name="Google Shape;561;p48"/>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8"/>
            <p:cNvSpPr txBox="1"/>
            <p:nvPr/>
          </p:nvSpPr>
          <p:spPr>
            <a:xfrm>
              <a:off x="49"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63" name="Google Shape;563;p48"/>
          <p:cNvSpPr txBox="1"/>
          <p:nvPr/>
        </p:nvSpPr>
        <p:spPr>
          <a:xfrm>
            <a:off x="12854375" y="5054025"/>
            <a:ext cx="4584000" cy="2124000"/>
          </a:xfrm>
          <a:prstGeom prst="rect">
            <a:avLst/>
          </a:prstGeom>
          <a:noFill/>
          <a:ln>
            <a:noFill/>
          </a:ln>
        </p:spPr>
        <p:txBody>
          <a:bodyPr anchorCtr="0" anchor="t" bIns="0" lIns="0" spcFirstLastPara="1" rIns="0" wrap="square" tIns="0">
            <a:spAutoFit/>
          </a:bodyPr>
          <a:lstStyle/>
          <a:p>
            <a:pPr indent="0" lvl="0" marL="0" rtl="0" algn="ctr">
              <a:lnSpc>
                <a:spcPct val="129997"/>
              </a:lnSpc>
              <a:spcBef>
                <a:spcPts val="0"/>
              </a:spcBef>
              <a:spcAft>
                <a:spcPts val="0"/>
              </a:spcAft>
              <a:buSzPts val="1100"/>
              <a:buNone/>
            </a:pPr>
            <a:r>
              <a:rPr b="1" lang="en-US" sz="6000">
                <a:solidFill>
                  <a:srgbClr val="FAF0CA"/>
                </a:solidFill>
                <a:latin typeface="Inter"/>
                <a:ea typeface="Inter"/>
                <a:cs typeface="Inter"/>
                <a:sym typeface="Inter"/>
              </a:rPr>
              <a:t>Health &amp; Medical</a:t>
            </a:r>
            <a:endParaRPr b="1" sz="6000">
              <a:solidFill>
                <a:srgbClr val="FAF0CA"/>
              </a:solidFill>
              <a:latin typeface="Inter"/>
              <a:ea typeface="Inter"/>
              <a:cs typeface="Inter"/>
              <a:sym typeface="Inter"/>
            </a:endParaRPr>
          </a:p>
        </p:txBody>
      </p:sp>
    </p:spTree>
  </p:cSld>
  <p:clrMapOvr>
    <a:masterClrMapping/>
  </p:clrMapOvr>
  <p:transition>
    <p:push/>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67" name="Shape 567"/>
        <p:cNvGrpSpPr/>
        <p:nvPr/>
      </p:nvGrpSpPr>
      <p:grpSpPr>
        <a:xfrm>
          <a:off x="0" y="0"/>
          <a:ext cx="0" cy="0"/>
          <a:chOff x="0" y="0"/>
          <a:chExt cx="0" cy="0"/>
        </a:xfrm>
      </p:grpSpPr>
      <p:sp>
        <p:nvSpPr>
          <p:cNvPr id="568" name="Google Shape;568;p49"/>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569" name="Google Shape;569;p49"/>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570" name="Google Shape;570;p49"/>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571" name="Google Shape;571;p49"/>
          <p:cNvSpPr txBox="1"/>
          <p:nvPr/>
        </p:nvSpPr>
        <p:spPr>
          <a:xfrm>
            <a:off x="1399050" y="1215375"/>
            <a:ext cx="15489900" cy="7389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b="1" lang="en-US" sz="6000">
                <a:solidFill>
                  <a:srgbClr val="05041D"/>
                </a:solidFill>
                <a:latin typeface="Inter"/>
                <a:ea typeface="Inter"/>
                <a:cs typeface="Inter"/>
                <a:sym typeface="Inter"/>
              </a:rPr>
              <a:t>What Makes a Yelp Business Stay Open?</a:t>
            </a:r>
            <a:endParaRPr b="1" sz="6000">
              <a:solidFill>
                <a:srgbClr val="05041D"/>
              </a:solidFill>
              <a:latin typeface="Inter"/>
              <a:ea typeface="Inter"/>
              <a:cs typeface="Inter"/>
              <a:sym typeface="Inter"/>
            </a:endParaRPr>
          </a:p>
        </p:txBody>
      </p:sp>
      <p:grpSp>
        <p:nvGrpSpPr>
          <p:cNvPr id="572" name="Google Shape;572;p49"/>
          <p:cNvGrpSpPr/>
          <p:nvPr/>
        </p:nvGrpSpPr>
        <p:grpSpPr>
          <a:xfrm>
            <a:off x="849525" y="2899624"/>
            <a:ext cx="4584111" cy="5940507"/>
            <a:chOff x="0" y="-47625"/>
            <a:chExt cx="812800" cy="1053300"/>
          </a:xfrm>
        </p:grpSpPr>
        <p:sp>
          <p:nvSpPr>
            <p:cNvPr id="573" name="Google Shape;573;p49"/>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9"/>
            <p:cNvSpPr txBox="1"/>
            <p:nvPr/>
          </p:nvSpPr>
          <p:spPr>
            <a:xfrm>
              <a:off x="0"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5" name="Google Shape;575;p49"/>
          <p:cNvSpPr txBox="1"/>
          <p:nvPr/>
        </p:nvSpPr>
        <p:spPr>
          <a:xfrm>
            <a:off x="849475" y="5408175"/>
            <a:ext cx="4584000" cy="923400"/>
          </a:xfrm>
          <a:prstGeom prst="rect">
            <a:avLst/>
          </a:prstGeom>
          <a:noFill/>
          <a:ln>
            <a:noFill/>
          </a:ln>
        </p:spPr>
        <p:txBody>
          <a:bodyPr anchorCtr="0" anchor="t" bIns="0" lIns="0" spcFirstLastPara="1" rIns="0" wrap="square" tIns="0">
            <a:spAutoFit/>
          </a:bodyPr>
          <a:lstStyle/>
          <a:p>
            <a:pPr indent="0" lvl="0" marL="0" rtl="0" algn="ctr">
              <a:lnSpc>
                <a:spcPct val="129997"/>
              </a:lnSpc>
              <a:spcBef>
                <a:spcPts val="0"/>
              </a:spcBef>
              <a:spcAft>
                <a:spcPts val="0"/>
              </a:spcAft>
              <a:buSzPts val="1100"/>
              <a:buNone/>
            </a:pPr>
            <a:r>
              <a:rPr b="1" lang="en-US" sz="6000">
                <a:solidFill>
                  <a:srgbClr val="FAF0CA"/>
                </a:solidFill>
                <a:latin typeface="Inter"/>
                <a:ea typeface="Inter"/>
                <a:cs typeface="Inter"/>
                <a:sym typeface="Inter"/>
              </a:rPr>
              <a:t>Good Food</a:t>
            </a:r>
            <a:endParaRPr b="1" sz="6000">
              <a:solidFill>
                <a:srgbClr val="FAF0CA"/>
              </a:solidFill>
              <a:latin typeface="Inter"/>
              <a:ea typeface="Inter"/>
              <a:cs typeface="Inter"/>
              <a:sym typeface="Inter"/>
            </a:endParaRPr>
          </a:p>
        </p:txBody>
      </p:sp>
      <p:grpSp>
        <p:nvGrpSpPr>
          <p:cNvPr id="576" name="Google Shape;576;p49"/>
          <p:cNvGrpSpPr/>
          <p:nvPr/>
        </p:nvGrpSpPr>
        <p:grpSpPr>
          <a:xfrm>
            <a:off x="6851950" y="2899624"/>
            <a:ext cx="4584111" cy="5940507"/>
            <a:chOff x="0" y="-47625"/>
            <a:chExt cx="812800" cy="1053300"/>
          </a:xfrm>
        </p:grpSpPr>
        <p:sp>
          <p:nvSpPr>
            <p:cNvPr id="577" name="Google Shape;577;p49"/>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9"/>
            <p:cNvSpPr txBox="1"/>
            <p:nvPr/>
          </p:nvSpPr>
          <p:spPr>
            <a:xfrm>
              <a:off x="49"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9" name="Google Shape;579;p49"/>
          <p:cNvSpPr txBox="1"/>
          <p:nvPr/>
        </p:nvSpPr>
        <p:spPr>
          <a:xfrm>
            <a:off x="6928100" y="4453725"/>
            <a:ext cx="4584000" cy="3324600"/>
          </a:xfrm>
          <a:prstGeom prst="rect">
            <a:avLst/>
          </a:prstGeom>
          <a:noFill/>
          <a:ln>
            <a:noFill/>
          </a:ln>
        </p:spPr>
        <p:txBody>
          <a:bodyPr anchorCtr="0" anchor="t" bIns="0" lIns="0" spcFirstLastPara="1" rIns="0" wrap="square" tIns="0">
            <a:spAutoFit/>
          </a:bodyPr>
          <a:lstStyle/>
          <a:p>
            <a:pPr indent="0" lvl="0" marL="0" rtl="0" algn="ctr">
              <a:lnSpc>
                <a:spcPct val="129997"/>
              </a:lnSpc>
              <a:spcBef>
                <a:spcPts val="0"/>
              </a:spcBef>
              <a:spcAft>
                <a:spcPts val="0"/>
              </a:spcAft>
              <a:buSzPts val="1100"/>
              <a:buNone/>
            </a:pPr>
            <a:r>
              <a:rPr b="1" lang="en-US" sz="6000">
                <a:solidFill>
                  <a:srgbClr val="FAF0CA"/>
                </a:solidFill>
                <a:latin typeface="Inter"/>
                <a:ea typeface="Inter"/>
                <a:cs typeface="Inter"/>
                <a:sym typeface="Inter"/>
              </a:rPr>
              <a:t>Good Customer Service</a:t>
            </a:r>
            <a:endParaRPr b="1" sz="6000">
              <a:solidFill>
                <a:srgbClr val="FAF0CA"/>
              </a:solidFill>
              <a:latin typeface="Inter"/>
              <a:ea typeface="Inter"/>
              <a:cs typeface="Inter"/>
              <a:sym typeface="Inter"/>
            </a:endParaRPr>
          </a:p>
        </p:txBody>
      </p:sp>
      <p:grpSp>
        <p:nvGrpSpPr>
          <p:cNvPr id="580" name="Google Shape;580;p49"/>
          <p:cNvGrpSpPr/>
          <p:nvPr/>
        </p:nvGrpSpPr>
        <p:grpSpPr>
          <a:xfrm>
            <a:off x="12854425" y="2899624"/>
            <a:ext cx="4584111" cy="5940507"/>
            <a:chOff x="0" y="-47625"/>
            <a:chExt cx="812800" cy="1053300"/>
          </a:xfrm>
        </p:grpSpPr>
        <p:sp>
          <p:nvSpPr>
            <p:cNvPr id="581" name="Google Shape;581;p49"/>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9"/>
            <p:cNvSpPr txBox="1"/>
            <p:nvPr/>
          </p:nvSpPr>
          <p:spPr>
            <a:xfrm>
              <a:off x="49"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3" name="Google Shape;583;p49"/>
          <p:cNvSpPr txBox="1"/>
          <p:nvPr/>
        </p:nvSpPr>
        <p:spPr>
          <a:xfrm>
            <a:off x="12854375" y="4503675"/>
            <a:ext cx="4584000" cy="2906100"/>
          </a:xfrm>
          <a:prstGeom prst="rect">
            <a:avLst/>
          </a:prstGeom>
          <a:noFill/>
          <a:ln>
            <a:noFill/>
          </a:ln>
        </p:spPr>
        <p:txBody>
          <a:bodyPr anchorCtr="0" anchor="t" bIns="0" lIns="0" spcFirstLastPara="1" rIns="0" wrap="square" tIns="0">
            <a:spAutoFit/>
          </a:bodyPr>
          <a:lstStyle/>
          <a:p>
            <a:pPr indent="0" lvl="0" marL="0" rtl="0" algn="ctr">
              <a:lnSpc>
                <a:spcPct val="115000"/>
              </a:lnSpc>
              <a:spcBef>
                <a:spcPts val="0"/>
              </a:spcBef>
              <a:spcAft>
                <a:spcPts val="0"/>
              </a:spcAft>
              <a:buSzPts val="1100"/>
              <a:buNone/>
            </a:pPr>
            <a:r>
              <a:rPr b="1" lang="en-US" sz="5200">
                <a:solidFill>
                  <a:srgbClr val="FAF0CA"/>
                </a:solidFill>
                <a:latin typeface="Inter"/>
                <a:ea typeface="Inter"/>
                <a:cs typeface="Inter"/>
                <a:sym typeface="Inter"/>
              </a:rPr>
              <a:t>Pennsylvania</a:t>
            </a:r>
            <a:endParaRPr b="1" sz="5200">
              <a:solidFill>
                <a:srgbClr val="FAF0CA"/>
              </a:solidFill>
              <a:latin typeface="Inter"/>
              <a:ea typeface="Inter"/>
              <a:cs typeface="Inter"/>
              <a:sym typeface="Inter"/>
            </a:endParaRPr>
          </a:p>
          <a:p>
            <a:pPr indent="0" lvl="0" marL="0" rtl="0" algn="ctr">
              <a:lnSpc>
                <a:spcPct val="115000"/>
              </a:lnSpc>
              <a:spcBef>
                <a:spcPts val="0"/>
              </a:spcBef>
              <a:spcAft>
                <a:spcPts val="0"/>
              </a:spcAft>
              <a:buSzPts val="1100"/>
              <a:buNone/>
            </a:pPr>
            <a:r>
              <a:rPr b="1" lang="en-US" sz="6000">
                <a:solidFill>
                  <a:srgbClr val="FAF0CA"/>
                </a:solidFill>
                <a:latin typeface="Inter"/>
                <a:ea typeface="Inter"/>
                <a:cs typeface="Inter"/>
                <a:sym typeface="Inter"/>
              </a:rPr>
              <a:t>&amp;</a:t>
            </a:r>
            <a:endParaRPr b="1" sz="6000">
              <a:solidFill>
                <a:srgbClr val="FAF0CA"/>
              </a:solidFill>
              <a:latin typeface="Inter"/>
              <a:ea typeface="Inter"/>
              <a:cs typeface="Inter"/>
              <a:sym typeface="Inter"/>
            </a:endParaRPr>
          </a:p>
          <a:p>
            <a:pPr indent="0" lvl="0" marL="0" rtl="0" algn="ctr">
              <a:lnSpc>
                <a:spcPct val="115000"/>
              </a:lnSpc>
              <a:spcBef>
                <a:spcPts val="0"/>
              </a:spcBef>
              <a:spcAft>
                <a:spcPts val="0"/>
              </a:spcAft>
              <a:buSzPts val="1100"/>
              <a:buNone/>
            </a:pPr>
            <a:r>
              <a:rPr b="1" lang="en-US" sz="6000">
                <a:solidFill>
                  <a:srgbClr val="FAF0CA"/>
                </a:solidFill>
                <a:latin typeface="Inter"/>
                <a:ea typeface="Inter"/>
                <a:cs typeface="Inter"/>
                <a:sym typeface="Inter"/>
              </a:rPr>
              <a:t>Florida</a:t>
            </a:r>
            <a:endParaRPr b="1" sz="6000">
              <a:solidFill>
                <a:srgbClr val="FAF0CA"/>
              </a:solidFill>
              <a:latin typeface="Inter"/>
              <a:ea typeface="Inter"/>
              <a:cs typeface="Inter"/>
              <a:sym typeface="Inter"/>
            </a:endParaRPr>
          </a:p>
        </p:txBody>
      </p:sp>
    </p:spTree>
  </p:cSld>
  <p:clrMapOvr>
    <a:masterClrMapping/>
  </p:clrMapOvr>
  <p:transition>
    <p:push/>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587" name="Shape 587"/>
        <p:cNvGrpSpPr/>
        <p:nvPr/>
      </p:nvGrpSpPr>
      <p:grpSpPr>
        <a:xfrm>
          <a:off x="0" y="0"/>
          <a:ext cx="0" cy="0"/>
          <a:chOff x="0" y="0"/>
          <a:chExt cx="0" cy="0"/>
        </a:xfrm>
      </p:grpSpPr>
      <p:pic>
        <p:nvPicPr>
          <p:cNvPr id="588" name="Google Shape;588;p50"/>
          <p:cNvPicPr preferRelativeResize="0"/>
          <p:nvPr/>
        </p:nvPicPr>
        <p:blipFill>
          <a:blip r:embed="rId3">
            <a:alphaModFix/>
          </a:blip>
          <a:stretch>
            <a:fillRect/>
          </a:stretch>
        </p:blipFill>
        <p:spPr>
          <a:xfrm>
            <a:off x="15906700" y="4969323"/>
            <a:ext cx="1926850" cy="5412927"/>
          </a:xfrm>
          <a:prstGeom prst="rect">
            <a:avLst/>
          </a:prstGeom>
          <a:noFill/>
          <a:ln>
            <a:noFill/>
          </a:ln>
        </p:spPr>
      </p:pic>
      <p:pic>
        <p:nvPicPr>
          <p:cNvPr id="589" name="Google Shape;589;p50"/>
          <p:cNvPicPr preferRelativeResize="0"/>
          <p:nvPr/>
        </p:nvPicPr>
        <p:blipFill>
          <a:blip r:embed="rId4">
            <a:alphaModFix/>
          </a:blip>
          <a:stretch>
            <a:fillRect/>
          </a:stretch>
        </p:blipFill>
        <p:spPr>
          <a:xfrm>
            <a:off x="197514" y="961300"/>
            <a:ext cx="2183775" cy="5390010"/>
          </a:xfrm>
          <a:prstGeom prst="rect">
            <a:avLst/>
          </a:prstGeom>
          <a:noFill/>
          <a:ln>
            <a:noFill/>
          </a:ln>
        </p:spPr>
      </p:pic>
      <p:sp>
        <p:nvSpPr>
          <p:cNvPr id="590" name="Google Shape;590;p50"/>
          <p:cNvSpPr txBox="1"/>
          <p:nvPr/>
        </p:nvSpPr>
        <p:spPr>
          <a:xfrm>
            <a:off x="5661139" y="1663887"/>
            <a:ext cx="7089900" cy="411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6712" u="none" cap="none" strike="noStrike">
                <a:solidFill>
                  <a:srgbClr val="05041D"/>
                </a:solidFill>
                <a:latin typeface="Inter"/>
                <a:ea typeface="Inter"/>
                <a:cs typeface="Inter"/>
                <a:sym typeface="Inter"/>
              </a:rPr>
              <a:t>“</a:t>
            </a:r>
            <a:endParaRPr/>
          </a:p>
        </p:txBody>
      </p:sp>
      <p:sp>
        <p:nvSpPr>
          <p:cNvPr id="591" name="Google Shape;591;p50"/>
          <p:cNvSpPr txBox="1"/>
          <p:nvPr/>
        </p:nvSpPr>
        <p:spPr>
          <a:xfrm>
            <a:off x="2740368" y="3867892"/>
            <a:ext cx="12804900" cy="19701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lang="en-US" sz="8000">
                <a:solidFill>
                  <a:srgbClr val="05041D"/>
                </a:solidFill>
                <a:latin typeface="Inter"/>
                <a:ea typeface="Inter"/>
                <a:cs typeface="Inter"/>
                <a:sym typeface="Inter"/>
              </a:rPr>
              <a:t>Incentivise customers to </a:t>
            </a:r>
            <a:r>
              <a:rPr b="1" lang="en-US" sz="8000">
                <a:solidFill>
                  <a:srgbClr val="F95738"/>
                </a:solidFill>
                <a:latin typeface="Inter"/>
                <a:ea typeface="Inter"/>
                <a:cs typeface="Inter"/>
                <a:sym typeface="Inter"/>
              </a:rPr>
              <a:t>review</a:t>
            </a:r>
            <a:r>
              <a:rPr b="1" lang="en-US" sz="8000">
                <a:solidFill>
                  <a:srgbClr val="05041D"/>
                </a:solidFill>
                <a:latin typeface="Inter"/>
                <a:ea typeface="Inter"/>
                <a:cs typeface="Inter"/>
                <a:sym typeface="Inter"/>
              </a:rPr>
              <a:t> business on Yelp!</a:t>
            </a:r>
            <a:endParaRPr b="1" sz="8000">
              <a:solidFill>
                <a:srgbClr val="05041D"/>
              </a:solidFill>
              <a:latin typeface="Inter"/>
              <a:ea typeface="Inter"/>
              <a:cs typeface="Inter"/>
              <a:sym typeface="Inter"/>
            </a:endParaRPr>
          </a:p>
        </p:txBody>
      </p:sp>
      <p:sp>
        <p:nvSpPr>
          <p:cNvPr id="592" name="Google Shape;592;p50"/>
          <p:cNvSpPr txBox="1"/>
          <p:nvPr/>
        </p:nvSpPr>
        <p:spPr>
          <a:xfrm>
            <a:off x="2741255" y="7306963"/>
            <a:ext cx="12804900" cy="3231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100" u="none" cap="none" strike="noStrike">
                <a:solidFill>
                  <a:srgbClr val="05041D"/>
                </a:solidFill>
                <a:latin typeface="Inter"/>
                <a:ea typeface="Inter"/>
                <a:cs typeface="Inter"/>
                <a:sym typeface="Inter"/>
              </a:rPr>
              <a:t>— </a:t>
            </a:r>
            <a:r>
              <a:rPr lang="en-US" sz="2100">
                <a:solidFill>
                  <a:srgbClr val="05041D"/>
                </a:solidFill>
                <a:latin typeface="Inter"/>
                <a:ea typeface="Inter"/>
                <a:cs typeface="Inter"/>
                <a:sym typeface="Inter"/>
              </a:rPr>
              <a:t>No. of reviews </a:t>
            </a:r>
            <a:r>
              <a:rPr b="1" lang="en-US" sz="2100">
                <a:solidFill>
                  <a:srgbClr val="05041D"/>
                </a:solidFill>
                <a:latin typeface="Inter"/>
                <a:ea typeface="Inter"/>
                <a:cs typeface="Inter"/>
                <a:sym typeface="Inter"/>
              </a:rPr>
              <a:t>key indicator </a:t>
            </a:r>
            <a:r>
              <a:rPr lang="en-US" sz="2100">
                <a:solidFill>
                  <a:srgbClr val="05041D"/>
                </a:solidFill>
                <a:latin typeface="Inter"/>
                <a:ea typeface="Inter"/>
                <a:cs typeface="Inter"/>
                <a:sym typeface="Inter"/>
              </a:rPr>
              <a:t>of Business survivability.</a:t>
            </a:r>
            <a:endParaRPr/>
          </a:p>
        </p:txBody>
      </p:sp>
      <p:sp>
        <p:nvSpPr>
          <p:cNvPr id="593" name="Google Shape;593;p50"/>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594" name="Google Shape;594;p50"/>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595" name="Google Shape;595;p50"/>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596" name="Google Shape;596;p50"/>
          <p:cNvSpPr txBox="1"/>
          <p:nvPr/>
        </p:nvSpPr>
        <p:spPr>
          <a:xfrm>
            <a:off x="5789700" y="1168525"/>
            <a:ext cx="6708600" cy="7389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6000">
                <a:solidFill>
                  <a:srgbClr val="05041D"/>
                </a:solidFill>
                <a:latin typeface="Inter"/>
                <a:ea typeface="Inter"/>
                <a:cs typeface="Inter"/>
                <a:sym typeface="Inter"/>
              </a:rPr>
              <a:t>Recommendation</a:t>
            </a:r>
            <a:endParaRPr b="1" sz="6000">
              <a:solidFill>
                <a:srgbClr val="05041D"/>
              </a:solidFill>
              <a:latin typeface="Inter"/>
              <a:ea typeface="Inter"/>
              <a:cs typeface="Inter"/>
              <a:sym typeface="Inter"/>
            </a:endParaRPr>
          </a:p>
        </p:txBody>
      </p:sp>
    </p:spTree>
  </p:cSld>
  <p:clrMapOvr>
    <a:masterClrMapping/>
  </p:clrMapOvr>
  <p:transition>
    <p:push/>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600" name="Shape 600"/>
        <p:cNvGrpSpPr/>
        <p:nvPr/>
      </p:nvGrpSpPr>
      <p:grpSpPr>
        <a:xfrm>
          <a:off x="0" y="0"/>
          <a:ext cx="0" cy="0"/>
          <a:chOff x="0" y="0"/>
          <a:chExt cx="0" cy="0"/>
        </a:xfrm>
      </p:grpSpPr>
      <p:grpSp>
        <p:nvGrpSpPr>
          <p:cNvPr id="601" name="Google Shape;601;p51"/>
          <p:cNvGrpSpPr/>
          <p:nvPr/>
        </p:nvGrpSpPr>
        <p:grpSpPr>
          <a:xfrm>
            <a:off x="1028700" y="3922931"/>
            <a:ext cx="10288870" cy="5335351"/>
            <a:chOff x="0" y="-47625"/>
            <a:chExt cx="1824300" cy="946001"/>
          </a:xfrm>
        </p:grpSpPr>
        <p:sp>
          <p:nvSpPr>
            <p:cNvPr id="602" name="Google Shape;602;p51"/>
            <p:cNvSpPr/>
            <p:nvPr/>
          </p:nvSpPr>
          <p:spPr>
            <a:xfrm>
              <a:off x="0" y="0"/>
              <a:ext cx="1824195" cy="898376"/>
            </a:xfrm>
            <a:custGeom>
              <a:rect b="b" l="l" r="r" t="t"/>
              <a:pathLst>
                <a:path extrusionOk="0" h="898376" w="1824195">
                  <a:moveTo>
                    <a:pt x="38377" y="0"/>
                  </a:moveTo>
                  <a:lnTo>
                    <a:pt x="1785818" y="0"/>
                  </a:lnTo>
                  <a:cubicBezTo>
                    <a:pt x="1795996" y="0"/>
                    <a:pt x="1805757" y="4043"/>
                    <a:pt x="1812954" y="11240"/>
                  </a:cubicBezTo>
                  <a:cubicBezTo>
                    <a:pt x="1820151" y="18438"/>
                    <a:pt x="1824195" y="28199"/>
                    <a:pt x="1824195" y="38377"/>
                  </a:cubicBezTo>
                  <a:lnTo>
                    <a:pt x="1824195" y="859999"/>
                  </a:lnTo>
                  <a:cubicBezTo>
                    <a:pt x="1824195" y="870177"/>
                    <a:pt x="1820151" y="879939"/>
                    <a:pt x="1812954" y="887136"/>
                  </a:cubicBezTo>
                  <a:cubicBezTo>
                    <a:pt x="1805757" y="894333"/>
                    <a:pt x="1795996" y="898376"/>
                    <a:pt x="1785818" y="898376"/>
                  </a:cubicBezTo>
                  <a:lnTo>
                    <a:pt x="38377" y="898376"/>
                  </a:lnTo>
                  <a:cubicBezTo>
                    <a:pt x="28199" y="898376"/>
                    <a:pt x="18438" y="894333"/>
                    <a:pt x="11240" y="887136"/>
                  </a:cubicBezTo>
                  <a:cubicBezTo>
                    <a:pt x="4043" y="879939"/>
                    <a:pt x="0" y="870177"/>
                    <a:pt x="0" y="859999"/>
                  </a:cubicBezTo>
                  <a:lnTo>
                    <a:pt x="0" y="38377"/>
                  </a:lnTo>
                  <a:cubicBezTo>
                    <a:pt x="0" y="28199"/>
                    <a:pt x="4043" y="18438"/>
                    <a:pt x="11240" y="11240"/>
                  </a:cubicBezTo>
                  <a:cubicBezTo>
                    <a:pt x="18438" y="4043"/>
                    <a:pt x="28199" y="0"/>
                    <a:pt x="38377"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1"/>
            <p:cNvSpPr txBox="1"/>
            <p:nvPr/>
          </p:nvSpPr>
          <p:spPr>
            <a:xfrm>
              <a:off x="0" y="-47625"/>
              <a:ext cx="1824300" cy="9459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04" name="Google Shape;604;p51"/>
          <p:cNvPicPr preferRelativeResize="0"/>
          <p:nvPr/>
        </p:nvPicPr>
        <p:blipFill>
          <a:blip r:embed="rId3">
            <a:alphaModFix/>
          </a:blip>
          <a:stretch>
            <a:fillRect/>
          </a:stretch>
        </p:blipFill>
        <p:spPr>
          <a:xfrm>
            <a:off x="10765349" y="1331706"/>
            <a:ext cx="7406600" cy="7926588"/>
          </a:xfrm>
          <a:prstGeom prst="rect">
            <a:avLst/>
          </a:prstGeom>
          <a:noFill/>
          <a:ln>
            <a:noFill/>
          </a:ln>
        </p:spPr>
      </p:pic>
      <p:sp>
        <p:nvSpPr>
          <p:cNvPr id="605" name="Google Shape;605;p51"/>
          <p:cNvSpPr txBox="1"/>
          <p:nvPr/>
        </p:nvSpPr>
        <p:spPr>
          <a:xfrm>
            <a:off x="1568131" y="5974862"/>
            <a:ext cx="9210000" cy="1231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8000">
                <a:solidFill>
                  <a:srgbClr val="FAF0CA"/>
                </a:solidFill>
                <a:latin typeface="Inter"/>
                <a:ea typeface="Inter"/>
                <a:cs typeface="Inter"/>
                <a:sym typeface="Inter"/>
              </a:rPr>
              <a:t>THANK YOU</a:t>
            </a:r>
            <a:endParaRPr/>
          </a:p>
        </p:txBody>
      </p:sp>
      <p:sp>
        <p:nvSpPr>
          <p:cNvPr id="606" name="Google Shape;606;p51"/>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Company Name</a:t>
            </a:r>
            <a:endParaRPr/>
          </a:p>
        </p:txBody>
      </p:sp>
      <p:sp>
        <p:nvSpPr>
          <p:cNvPr id="607" name="Google Shape;607;p51"/>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March 15, 2024</a:t>
            </a:r>
            <a:endParaRPr/>
          </a:p>
        </p:txBody>
      </p:sp>
      <p:sp>
        <p:nvSpPr>
          <p:cNvPr id="608" name="Google Shape;608;p51"/>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1" i="0" lang="en-US" sz="1599" u="none" cap="none" strike="noStrike">
                <a:solidFill>
                  <a:srgbClr val="05041D"/>
                </a:solidFill>
                <a:latin typeface="Inter"/>
                <a:ea typeface="Inter"/>
                <a:cs typeface="Inter"/>
                <a:sym typeface="Inter"/>
              </a:rPr>
              <a:t>Strategy Review</a:t>
            </a:r>
            <a:endParaRPr/>
          </a:p>
        </p:txBody>
      </p:sp>
    </p:spTree>
  </p:cSld>
  <p:clrMapOvr>
    <a:masterClrMapping/>
  </p:clrMapOvr>
  <p:transition>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129" name="Shape 129"/>
        <p:cNvGrpSpPr/>
        <p:nvPr/>
      </p:nvGrpSpPr>
      <p:grpSpPr>
        <a:xfrm>
          <a:off x="0" y="0"/>
          <a:ext cx="0" cy="0"/>
          <a:chOff x="0" y="0"/>
          <a:chExt cx="0" cy="0"/>
        </a:xfrm>
      </p:grpSpPr>
      <p:pic>
        <p:nvPicPr>
          <p:cNvPr id="130" name="Google Shape;130;p13"/>
          <p:cNvPicPr preferRelativeResize="0"/>
          <p:nvPr/>
        </p:nvPicPr>
        <p:blipFill>
          <a:blip r:embed="rId3">
            <a:alphaModFix/>
          </a:blip>
          <a:stretch>
            <a:fillRect/>
          </a:stretch>
        </p:blipFill>
        <p:spPr>
          <a:xfrm>
            <a:off x="670575" y="-1652014"/>
            <a:ext cx="16946852" cy="16847554"/>
          </a:xfrm>
          <a:prstGeom prst="rect">
            <a:avLst/>
          </a:prstGeom>
          <a:noFill/>
          <a:ln>
            <a:noFill/>
          </a:ln>
        </p:spPr>
      </p:pic>
      <p:sp>
        <p:nvSpPr>
          <p:cNvPr id="131" name="Google Shape;131;p13"/>
          <p:cNvSpPr txBox="1"/>
          <p:nvPr/>
        </p:nvSpPr>
        <p:spPr>
          <a:xfrm>
            <a:off x="1028700" y="3113995"/>
            <a:ext cx="16230600" cy="4433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4400">
                <a:solidFill>
                  <a:srgbClr val="FAF0CA"/>
                </a:solidFill>
                <a:latin typeface="Inter"/>
                <a:ea typeface="Inter"/>
                <a:cs typeface="Inter"/>
                <a:sym typeface="Inter"/>
              </a:rPr>
              <a:t>Data</a:t>
            </a:r>
            <a:endParaRPr b="1" sz="14400">
              <a:solidFill>
                <a:srgbClr val="FAF0CA"/>
              </a:solidFill>
              <a:latin typeface="Inter"/>
              <a:ea typeface="Inter"/>
              <a:cs typeface="Inter"/>
              <a:sym typeface="Inter"/>
            </a:endParaRPr>
          </a:p>
          <a:p>
            <a:pPr indent="0" lvl="0" marL="0" marR="0" rtl="0" algn="ctr">
              <a:lnSpc>
                <a:spcPct val="100000"/>
              </a:lnSpc>
              <a:spcBef>
                <a:spcPts val="0"/>
              </a:spcBef>
              <a:spcAft>
                <a:spcPts val="0"/>
              </a:spcAft>
              <a:buNone/>
            </a:pPr>
            <a:r>
              <a:rPr b="1" lang="en-US" sz="14400">
                <a:solidFill>
                  <a:srgbClr val="FAF0CA"/>
                </a:solidFill>
                <a:latin typeface="Inter"/>
                <a:ea typeface="Inter"/>
                <a:cs typeface="Inter"/>
                <a:sym typeface="Inter"/>
              </a:rPr>
              <a:t>Preparation</a:t>
            </a:r>
            <a:endParaRPr b="1" sz="14400">
              <a:solidFill>
                <a:srgbClr val="FAF0CA"/>
              </a:solidFill>
              <a:latin typeface="Inter"/>
              <a:ea typeface="Inter"/>
              <a:cs typeface="Inter"/>
              <a:sym typeface="Inter"/>
            </a:endParaRPr>
          </a:p>
        </p:txBody>
      </p:sp>
      <p:sp>
        <p:nvSpPr>
          <p:cNvPr id="132" name="Google Shape;132;p13"/>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SC1015	</a:t>
            </a:r>
            <a:endParaRPr>
              <a:solidFill>
                <a:srgbClr val="FAF0CA"/>
              </a:solidFill>
            </a:endParaRPr>
          </a:p>
        </p:txBody>
      </p:sp>
      <p:sp>
        <p:nvSpPr>
          <p:cNvPr id="133" name="Google Shape;133;p13"/>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FAF0CA"/>
                </a:solidFill>
                <a:latin typeface="Inter"/>
                <a:ea typeface="Inter"/>
                <a:cs typeface="Inter"/>
                <a:sym typeface="Inter"/>
              </a:rPr>
              <a:t>Presentation</a:t>
            </a:r>
            <a:endParaRPr>
              <a:solidFill>
                <a:srgbClr val="FAF0CA"/>
              </a:solidFill>
            </a:endParaRPr>
          </a:p>
        </p:txBody>
      </p:sp>
      <p:sp>
        <p:nvSpPr>
          <p:cNvPr id="134" name="Google Shape;134;p13"/>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Mini Project</a:t>
            </a:r>
            <a:endParaRPr>
              <a:solidFill>
                <a:srgbClr val="FAF0CA"/>
              </a:solidFill>
            </a:endParaRPr>
          </a:p>
        </p:txBody>
      </p:sp>
    </p:spTree>
  </p:cSld>
  <p:clrMapOvr>
    <a:masterClrMapping/>
  </p:clrMapOvr>
  <p:transition>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38" name="Shape 138"/>
        <p:cNvGrpSpPr/>
        <p:nvPr/>
      </p:nvGrpSpPr>
      <p:grpSpPr>
        <a:xfrm>
          <a:off x="0" y="0"/>
          <a:ext cx="0" cy="0"/>
          <a:chOff x="0" y="0"/>
          <a:chExt cx="0" cy="0"/>
        </a:xfrm>
      </p:grpSpPr>
      <p:grpSp>
        <p:nvGrpSpPr>
          <p:cNvPr id="139" name="Google Shape;139;p14"/>
          <p:cNvGrpSpPr/>
          <p:nvPr/>
        </p:nvGrpSpPr>
        <p:grpSpPr>
          <a:xfrm>
            <a:off x="12674312" y="3083449"/>
            <a:ext cx="4584111" cy="5940507"/>
            <a:chOff x="0" y="-47625"/>
            <a:chExt cx="812800" cy="1053300"/>
          </a:xfrm>
        </p:grpSpPr>
        <p:sp>
          <p:nvSpPr>
            <p:cNvPr id="140" name="Google Shape;140;p14"/>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txBox="1"/>
            <p:nvPr/>
          </p:nvSpPr>
          <p:spPr>
            <a:xfrm>
              <a:off x="0"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2" name="Google Shape;142;p14"/>
          <p:cNvPicPr preferRelativeResize="0"/>
          <p:nvPr/>
        </p:nvPicPr>
        <p:blipFill>
          <a:blip r:embed="rId3">
            <a:alphaModFix/>
          </a:blip>
          <a:stretch>
            <a:fillRect/>
          </a:stretch>
        </p:blipFill>
        <p:spPr>
          <a:xfrm>
            <a:off x="16632400" y="5932339"/>
            <a:ext cx="1748775" cy="4076286"/>
          </a:xfrm>
          <a:prstGeom prst="rect">
            <a:avLst/>
          </a:prstGeom>
          <a:noFill/>
          <a:ln>
            <a:noFill/>
          </a:ln>
        </p:spPr>
      </p:pic>
      <p:grpSp>
        <p:nvGrpSpPr>
          <p:cNvPr id="143" name="Google Shape;143;p14"/>
          <p:cNvGrpSpPr/>
          <p:nvPr/>
        </p:nvGrpSpPr>
        <p:grpSpPr>
          <a:xfrm>
            <a:off x="1028700" y="3083449"/>
            <a:ext cx="4584111" cy="5940507"/>
            <a:chOff x="0" y="-47625"/>
            <a:chExt cx="812800" cy="1053300"/>
          </a:xfrm>
        </p:grpSpPr>
        <p:sp>
          <p:nvSpPr>
            <p:cNvPr id="144" name="Google Shape;144;p14"/>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txBox="1"/>
            <p:nvPr/>
          </p:nvSpPr>
          <p:spPr>
            <a:xfrm>
              <a:off x="0"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 name="Google Shape;146;p14"/>
          <p:cNvGrpSpPr/>
          <p:nvPr/>
        </p:nvGrpSpPr>
        <p:grpSpPr>
          <a:xfrm>
            <a:off x="6851938" y="3083449"/>
            <a:ext cx="4584111" cy="5940507"/>
            <a:chOff x="0" y="-47625"/>
            <a:chExt cx="812800" cy="1053300"/>
          </a:xfrm>
        </p:grpSpPr>
        <p:sp>
          <p:nvSpPr>
            <p:cNvPr id="147" name="Google Shape;147;p14"/>
            <p:cNvSpPr/>
            <p:nvPr/>
          </p:nvSpPr>
          <p:spPr>
            <a:xfrm>
              <a:off x="0" y="0"/>
              <a:ext cx="812800" cy="1005612"/>
            </a:xfrm>
            <a:custGeom>
              <a:rect b="b" l="l" r="r" t="t"/>
              <a:pathLst>
                <a:path extrusionOk="0" h="1005612" w="812800">
                  <a:moveTo>
                    <a:pt x="86132" y="0"/>
                  </a:moveTo>
                  <a:lnTo>
                    <a:pt x="726668" y="0"/>
                  </a:lnTo>
                  <a:cubicBezTo>
                    <a:pt x="774238" y="0"/>
                    <a:pt x="812800" y="38562"/>
                    <a:pt x="812800" y="86132"/>
                  </a:cubicBezTo>
                  <a:lnTo>
                    <a:pt x="812800" y="919480"/>
                  </a:lnTo>
                  <a:cubicBezTo>
                    <a:pt x="812800" y="942323"/>
                    <a:pt x="803725" y="964231"/>
                    <a:pt x="787573" y="980384"/>
                  </a:cubicBezTo>
                  <a:cubicBezTo>
                    <a:pt x="771420" y="996537"/>
                    <a:pt x="749512" y="1005612"/>
                    <a:pt x="726668" y="1005612"/>
                  </a:cubicBezTo>
                  <a:lnTo>
                    <a:pt x="86132" y="1005612"/>
                  </a:lnTo>
                  <a:cubicBezTo>
                    <a:pt x="38562" y="1005612"/>
                    <a:pt x="0" y="967049"/>
                    <a:pt x="0" y="919480"/>
                  </a:cubicBezTo>
                  <a:lnTo>
                    <a:pt x="0" y="86132"/>
                  </a:lnTo>
                  <a:cubicBezTo>
                    <a:pt x="0" y="38562"/>
                    <a:pt x="38562" y="0"/>
                    <a:pt x="86132" y="0"/>
                  </a:cubicBezTo>
                  <a:close/>
                </a:path>
              </a:pathLst>
            </a:custGeom>
            <a:solidFill>
              <a:srgbClr val="0504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txBox="1"/>
            <p:nvPr/>
          </p:nvSpPr>
          <p:spPr>
            <a:xfrm>
              <a:off x="0" y="-47625"/>
              <a:ext cx="812700" cy="1053300"/>
            </a:xfrm>
            <a:prstGeom prst="rect">
              <a:avLst/>
            </a:prstGeom>
            <a:noFill/>
            <a:ln>
              <a:noFill/>
            </a:ln>
          </p:spPr>
          <p:txBody>
            <a:bodyPr anchorCtr="0" anchor="ctr" bIns="50800" lIns="50800" spcFirstLastPara="1" rIns="50800" wrap="square" tIns="50800">
              <a:noAutofit/>
            </a:bodyPr>
            <a:lstStyle/>
            <a:p>
              <a:pPr indent="0" lvl="0" marL="0" marR="0" rtl="0" algn="ctr">
                <a:lnSpc>
                  <a:spcPct val="1633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9" name="Google Shape;149;p14"/>
          <p:cNvSpPr txBox="1"/>
          <p:nvPr/>
        </p:nvSpPr>
        <p:spPr>
          <a:xfrm>
            <a:off x="1029700" y="1302873"/>
            <a:ext cx="8115300" cy="9852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None/>
            </a:pPr>
            <a:r>
              <a:rPr b="1" lang="en-US" sz="8000">
                <a:solidFill>
                  <a:srgbClr val="05041D"/>
                </a:solidFill>
                <a:latin typeface="Inter"/>
                <a:ea typeface="Inter"/>
                <a:cs typeface="Inter"/>
                <a:sym typeface="Inter"/>
              </a:rPr>
              <a:t>Yelp Dataset</a:t>
            </a:r>
            <a:endParaRPr b="1" sz="8000">
              <a:solidFill>
                <a:srgbClr val="05041D"/>
              </a:solidFill>
              <a:latin typeface="Inter"/>
              <a:ea typeface="Inter"/>
              <a:cs typeface="Inter"/>
              <a:sym typeface="Inter"/>
            </a:endParaRPr>
          </a:p>
        </p:txBody>
      </p:sp>
      <p:sp>
        <p:nvSpPr>
          <p:cNvPr id="150" name="Google Shape;150;p14"/>
          <p:cNvSpPr txBox="1"/>
          <p:nvPr/>
        </p:nvSpPr>
        <p:spPr>
          <a:xfrm>
            <a:off x="923371" y="6354777"/>
            <a:ext cx="3833100" cy="215400"/>
          </a:xfrm>
          <a:prstGeom prst="rect">
            <a:avLst/>
          </a:prstGeom>
          <a:noFill/>
          <a:ln>
            <a:noFill/>
          </a:ln>
        </p:spPr>
        <p:txBody>
          <a:bodyPr anchorCtr="0" anchor="t" bIns="0" lIns="0" spcFirstLastPara="1" rIns="0" wrap="square" tIns="0">
            <a:spAutoFit/>
          </a:bodyPr>
          <a:lstStyle/>
          <a:p>
            <a:pPr indent="0" lvl="1" marL="0" marR="0" rtl="0" algn="l">
              <a:lnSpc>
                <a:spcPct val="115000"/>
              </a:lnSpc>
              <a:spcBef>
                <a:spcPts val="0"/>
              </a:spcBef>
              <a:spcAft>
                <a:spcPts val="0"/>
              </a:spcAft>
              <a:buNone/>
            </a:pPr>
            <a:r>
              <a:t/>
            </a:r>
            <a:endParaRPr/>
          </a:p>
        </p:txBody>
      </p:sp>
      <p:sp>
        <p:nvSpPr>
          <p:cNvPr id="151" name="Google Shape;151;p14"/>
          <p:cNvSpPr txBox="1"/>
          <p:nvPr/>
        </p:nvSpPr>
        <p:spPr>
          <a:xfrm>
            <a:off x="1029700" y="7024810"/>
            <a:ext cx="4584000" cy="430800"/>
          </a:xfrm>
          <a:prstGeom prst="rect">
            <a:avLst/>
          </a:prstGeom>
          <a:noFill/>
          <a:ln>
            <a:noFill/>
          </a:ln>
        </p:spPr>
        <p:txBody>
          <a:bodyPr anchorCtr="0" anchor="t" bIns="0" lIns="0" spcFirstLastPara="1" rIns="0" wrap="square" tIns="0">
            <a:spAutoFit/>
          </a:bodyPr>
          <a:lstStyle/>
          <a:p>
            <a:pPr indent="0" lvl="0" marL="0" rtl="0" algn="ctr">
              <a:lnSpc>
                <a:spcPct val="130010"/>
              </a:lnSpc>
              <a:spcBef>
                <a:spcPts val="0"/>
              </a:spcBef>
              <a:spcAft>
                <a:spcPts val="0"/>
              </a:spcAft>
              <a:buSzPts val="1100"/>
              <a:buNone/>
            </a:pPr>
            <a:r>
              <a:rPr b="1" lang="en-US" sz="2799">
                <a:solidFill>
                  <a:srgbClr val="FAF0CA"/>
                </a:solidFill>
                <a:latin typeface="Inter"/>
                <a:ea typeface="Inter"/>
                <a:cs typeface="Inter"/>
                <a:sym typeface="Inter"/>
              </a:rPr>
              <a:t> 6,990,280 reviews</a:t>
            </a:r>
            <a:endParaRPr b="1" sz="2799">
              <a:solidFill>
                <a:srgbClr val="FAF0CA"/>
              </a:solidFill>
              <a:latin typeface="Inter"/>
              <a:ea typeface="Inter"/>
              <a:cs typeface="Inter"/>
              <a:sym typeface="Inter"/>
            </a:endParaRPr>
          </a:p>
        </p:txBody>
      </p:sp>
      <p:sp>
        <p:nvSpPr>
          <p:cNvPr id="152" name="Google Shape;152;p14"/>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153" name="Google Shape;153;p14"/>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154" name="Google Shape;154;p14"/>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155" name="Google Shape;155;p14"/>
          <p:cNvSpPr txBox="1"/>
          <p:nvPr/>
        </p:nvSpPr>
        <p:spPr>
          <a:xfrm>
            <a:off x="6852000" y="7024810"/>
            <a:ext cx="4584000" cy="430800"/>
          </a:xfrm>
          <a:prstGeom prst="rect">
            <a:avLst/>
          </a:prstGeom>
          <a:noFill/>
          <a:ln>
            <a:noFill/>
          </a:ln>
        </p:spPr>
        <p:txBody>
          <a:bodyPr anchorCtr="0" anchor="t" bIns="0" lIns="0" spcFirstLastPara="1" rIns="0" wrap="square" tIns="0">
            <a:spAutoFit/>
          </a:bodyPr>
          <a:lstStyle/>
          <a:p>
            <a:pPr indent="0" lvl="0" marL="0" rtl="0" algn="ctr">
              <a:lnSpc>
                <a:spcPct val="130010"/>
              </a:lnSpc>
              <a:spcBef>
                <a:spcPts val="0"/>
              </a:spcBef>
              <a:spcAft>
                <a:spcPts val="0"/>
              </a:spcAft>
              <a:buSzPts val="1100"/>
              <a:buNone/>
            </a:pPr>
            <a:r>
              <a:rPr b="1" lang="en-US" sz="2799">
                <a:solidFill>
                  <a:srgbClr val="FAF0CA"/>
                </a:solidFill>
                <a:latin typeface="Inter"/>
                <a:ea typeface="Inter"/>
                <a:cs typeface="Inter"/>
                <a:sym typeface="Inter"/>
              </a:rPr>
              <a:t> 150,346 businesses</a:t>
            </a:r>
            <a:endParaRPr b="1" sz="2799">
              <a:solidFill>
                <a:srgbClr val="FAF0CA"/>
              </a:solidFill>
              <a:latin typeface="Inter"/>
              <a:ea typeface="Inter"/>
              <a:cs typeface="Inter"/>
              <a:sym typeface="Inter"/>
            </a:endParaRPr>
          </a:p>
        </p:txBody>
      </p:sp>
      <p:sp>
        <p:nvSpPr>
          <p:cNvPr id="156" name="Google Shape;156;p14"/>
          <p:cNvSpPr txBox="1"/>
          <p:nvPr/>
        </p:nvSpPr>
        <p:spPr>
          <a:xfrm>
            <a:off x="12508525" y="7024810"/>
            <a:ext cx="4584000" cy="430800"/>
          </a:xfrm>
          <a:prstGeom prst="rect">
            <a:avLst/>
          </a:prstGeom>
          <a:noFill/>
          <a:ln>
            <a:noFill/>
          </a:ln>
        </p:spPr>
        <p:txBody>
          <a:bodyPr anchorCtr="0" anchor="t" bIns="0" lIns="0" spcFirstLastPara="1" rIns="0" wrap="square" tIns="0">
            <a:spAutoFit/>
          </a:bodyPr>
          <a:lstStyle/>
          <a:p>
            <a:pPr indent="0" lvl="0" marL="0" rtl="0" algn="ctr">
              <a:lnSpc>
                <a:spcPct val="130010"/>
              </a:lnSpc>
              <a:spcBef>
                <a:spcPts val="0"/>
              </a:spcBef>
              <a:spcAft>
                <a:spcPts val="0"/>
              </a:spcAft>
              <a:buSzPts val="1100"/>
              <a:buNone/>
            </a:pPr>
            <a:r>
              <a:rPr b="1" lang="en-US" sz="2799">
                <a:solidFill>
                  <a:srgbClr val="FAF0CA"/>
                </a:solidFill>
                <a:latin typeface="Inter"/>
                <a:ea typeface="Inter"/>
                <a:cs typeface="Inter"/>
                <a:sym typeface="Inter"/>
              </a:rPr>
              <a:t>11 areas in US</a:t>
            </a:r>
            <a:endParaRPr b="1" sz="2799">
              <a:solidFill>
                <a:srgbClr val="FAF0CA"/>
              </a:solidFill>
              <a:latin typeface="Inter"/>
              <a:ea typeface="Inter"/>
              <a:cs typeface="Inter"/>
              <a:sym typeface="Inter"/>
            </a:endParaRPr>
          </a:p>
        </p:txBody>
      </p:sp>
      <p:pic>
        <p:nvPicPr>
          <p:cNvPr id="157" name="Google Shape;157;p14"/>
          <p:cNvPicPr preferRelativeResize="0"/>
          <p:nvPr/>
        </p:nvPicPr>
        <p:blipFill>
          <a:blip r:embed="rId4">
            <a:alphaModFix/>
          </a:blip>
          <a:stretch>
            <a:fillRect/>
          </a:stretch>
        </p:blipFill>
        <p:spPr>
          <a:xfrm>
            <a:off x="1928138" y="4068462"/>
            <a:ext cx="2785225" cy="2785225"/>
          </a:xfrm>
          <a:prstGeom prst="rect">
            <a:avLst/>
          </a:prstGeom>
          <a:noFill/>
          <a:ln>
            <a:noFill/>
          </a:ln>
        </p:spPr>
      </p:pic>
      <p:pic>
        <p:nvPicPr>
          <p:cNvPr id="158" name="Google Shape;158;p14"/>
          <p:cNvPicPr preferRelativeResize="0"/>
          <p:nvPr/>
        </p:nvPicPr>
        <p:blipFill>
          <a:blip r:embed="rId5">
            <a:alphaModFix/>
          </a:blip>
          <a:stretch>
            <a:fillRect/>
          </a:stretch>
        </p:blipFill>
        <p:spPr>
          <a:xfrm>
            <a:off x="7750938" y="4068462"/>
            <a:ext cx="2785225" cy="2785225"/>
          </a:xfrm>
          <a:prstGeom prst="rect">
            <a:avLst/>
          </a:prstGeom>
          <a:noFill/>
          <a:ln>
            <a:noFill/>
          </a:ln>
        </p:spPr>
      </p:pic>
      <p:pic>
        <p:nvPicPr>
          <p:cNvPr id="159" name="Google Shape;159;p14"/>
          <p:cNvPicPr preferRelativeResize="0"/>
          <p:nvPr/>
        </p:nvPicPr>
        <p:blipFill>
          <a:blip r:embed="rId6">
            <a:alphaModFix/>
          </a:blip>
          <a:stretch>
            <a:fillRect/>
          </a:stretch>
        </p:blipFill>
        <p:spPr>
          <a:xfrm>
            <a:off x="13641875" y="4068458"/>
            <a:ext cx="2785225" cy="2785225"/>
          </a:xfrm>
          <a:prstGeom prst="rect">
            <a:avLst/>
          </a:prstGeom>
          <a:noFill/>
          <a:ln>
            <a:noFill/>
          </a:ln>
        </p:spPr>
      </p:pic>
    </p:spTree>
  </p:cSld>
  <p:clrMapOvr>
    <a:masterClrMapping/>
  </p:clrMapOvr>
  <p:transition>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 name="Shape 163"/>
        <p:cNvGrpSpPr/>
        <p:nvPr/>
      </p:nvGrpSpPr>
      <p:grpSpPr>
        <a:xfrm>
          <a:off x="0" y="0"/>
          <a:ext cx="0" cy="0"/>
          <a:chOff x="0" y="0"/>
          <a:chExt cx="0" cy="0"/>
        </a:xfrm>
      </p:grpSpPr>
      <p:sp>
        <p:nvSpPr>
          <p:cNvPr id="164" name="Google Shape;164;p15"/>
          <p:cNvSpPr txBox="1"/>
          <p:nvPr/>
        </p:nvSpPr>
        <p:spPr>
          <a:xfrm>
            <a:off x="1028700" y="2835538"/>
            <a:ext cx="8828100" cy="19701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Sampling &amp; </a:t>
            </a:r>
            <a:r>
              <a:rPr b="1" lang="en-US" sz="8000">
                <a:solidFill>
                  <a:srgbClr val="05041D"/>
                </a:solidFill>
                <a:latin typeface="Inter"/>
                <a:ea typeface="Inter"/>
                <a:cs typeface="Inter"/>
                <a:sym typeface="Inter"/>
              </a:rPr>
              <a:t>Denormalization</a:t>
            </a:r>
            <a:endParaRPr b="1" sz="8000">
              <a:solidFill>
                <a:srgbClr val="05041D"/>
              </a:solidFill>
              <a:latin typeface="Inter"/>
              <a:ea typeface="Inter"/>
              <a:cs typeface="Inter"/>
              <a:sym typeface="Inter"/>
            </a:endParaRPr>
          </a:p>
        </p:txBody>
      </p:sp>
      <p:sp>
        <p:nvSpPr>
          <p:cNvPr id="165" name="Google Shape;165;p15"/>
          <p:cNvSpPr txBox="1"/>
          <p:nvPr/>
        </p:nvSpPr>
        <p:spPr>
          <a:xfrm>
            <a:off x="1117275" y="5641271"/>
            <a:ext cx="7297500" cy="1810200"/>
          </a:xfrm>
          <a:prstGeom prst="rect">
            <a:avLst/>
          </a:prstGeom>
          <a:noFill/>
          <a:ln>
            <a:noFill/>
          </a:ln>
        </p:spPr>
        <p:txBody>
          <a:bodyPr anchorCtr="0" anchor="t" bIns="0" lIns="0" spcFirstLastPara="1" rIns="0" wrap="square" tIns="0">
            <a:spAutoFit/>
          </a:bodyPr>
          <a:lstStyle/>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Volume </a:t>
            </a:r>
            <a:r>
              <a:rPr lang="en-US" sz="2100">
                <a:solidFill>
                  <a:srgbClr val="05041D"/>
                </a:solidFill>
                <a:latin typeface="Inter"/>
                <a:ea typeface="Inter"/>
                <a:cs typeface="Inter"/>
                <a:sym typeface="Inter"/>
              </a:rPr>
              <a:t>Too large to analyse on single machine.</a:t>
            </a:r>
            <a:endParaRPr sz="2100">
              <a:solidFill>
                <a:srgbClr val="05041D"/>
              </a:solidFill>
              <a:latin typeface="Inter"/>
              <a:ea typeface="Inter"/>
              <a:cs typeface="Inter"/>
              <a:sym typeface="Inter"/>
            </a:endParaRPr>
          </a:p>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Sampling</a:t>
            </a:r>
            <a:r>
              <a:rPr lang="en-US" sz="2100">
                <a:solidFill>
                  <a:srgbClr val="05041D"/>
                </a:solidFill>
                <a:latin typeface="Inter"/>
                <a:ea typeface="Inter"/>
                <a:cs typeface="Inter"/>
                <a:sym typeface="Inter"/>
              </a:rPr>
              <a:t> performed on dataset to reduce dataset size for analysis</a:t>
            </a:r>
            <a:endParaRPr sz="2100">
              <a:solidFill>
                <a:srgbClr val="05041D"/>
              </a:solidFill>
              <a:latin typeface="Inter"/>
              <a:ea typeface="Inter"/>
              <a:cs typeface="Inter"/>
              <a:sym typeface="Inter"/>
            </a:endParaRPr>
          </a:p>
          <a:p>
            <a:pPr indent="-361950" lvl="0" marL="457200" marR="0" rtl="0" algn="just">
              <a:lnSpc>
                <a:spcPct val="115000"/>
              </a:lnSpc>
              <a:spcBef>
                <a:spcPts val="0"/>
              </a:spcBef>
              <a:spcAft>
                <a:spcPts val="0"/>
              </a:spcAft>
              <a:buClr>
                <a:srgbClr val="05041D"/>
              </a:buClr>
              <a:buSzPts val="2100"/>
              <a:buFont typeface="Inter"/>
              <a:buChar char="●"/>
            </a:pPr>
            <a:r>
              <a:rPr b="1" lang="en-US" sz="2100">
                <a:solidFill>
                  <a:srgbClr val="05041D"/>
                </a:solidFill>
                <a:latin typeface="Inter"/>
                <a:ea typeface="Inter"/>
                <a:cs typeface="Inter"/>
                <a:sym typeface="Inter"/>
              </a:rPr>
              <a:t>Denormalization </a:t>
            </a:r>
            <a:r>
              <a:rPr lang="en-US" sz="2100">
                <a:solidFill>
                  <a:srgbClr val="05041D"/>
                </a:solidFill>
                <a:latin typeface="Inter"/>
                <a:ea typeface="Inter"/>
                <a:cs typeface="Inter"/>
                <a:sym typeface="Inter"/>
              </a:rPr>
              <a:t>of table to table relationships to form "one wide table" of data for ease of analysis.</a:t>
            </a:r>
            <a:endParaRPr sz="2100">
              <a:solidFill>
                <a:srgbClr val="05041D"/>
              </a:solidFill>
              <a:latin typeface="Inter"/>
              <a:ea typeface="Inter"/>
              <a:cs typeface="Inter"/>
              <a:sym typeface="Inter"/>
            </a:endParaRPr>
          </a:p>
        </p:txBody>
      </p:sp>
      <p:sp>
        <p:nvSpPr>
          <p:cNvPr id="166" name="Google Shape;166;p15"/>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167" name="Google Shape;167;p15"/>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168" name="Google Shape;168;p15"/>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pic>
        <p:nvPicPr>
          <p:cNvPr id="169" name="Google Shape;169;p15"/>
          <p:cNvPicPr preferRelativeResize="0"/>
          <p:nvPr/>
        </p:nvPicPr>
        <p:blipFill>
          <a:blip r:embed="rId3">
            <a:alphaModFix/>
          </a:blip>
          <a:stretch>
            <a:fillRect/>
          </a:stretch>
        </p:blipFill>
        <p:spPr>
          <a:xfrm>
            <a:off x="10303925" y="755325"/>
            <a:ext cx="6542355" cy="5199876"/>
          </a:xfrm>
          <a:prstGeom prst="rect">
            <a:avLst/>
          </a:prstGeom>
          <a:noFill/>
          <a:ln>
            <a:noFill/>
          </a:ln>
        </p:spPr>
      </p:pic>
      <p:pic>
        <p:nvPicPr>
          <p:cNvPr id="170" name="Google Shape;170;p15"/>
          <p:cNvPicPr preferRelativeResize="0"/>
          <p:nvPr/>
        </p:nvPicPr>
        <p:blipFill>
          <a:blip r:embed="rId4">
            <a:alphaModFix/>
          </a:blip>
          <a:stretch>
            <a:fillRect/>
          </a:stretch>
        </p:blipFill>
        <p:spPr>
          <a:xfrm>
            <a:off x="11609701" y="6688550"/>
            <a:ext cx="3930786" cy="3124200"/>
          </a:xfrm>
          <a:prstGeom prst="rect">
            <a:avLst/>
          </a:prstGeom>
          <a:noFill/>
          <a:ln>
            <a:noFill/>
          </a:ln>
        </p:spPr>
      </p:pic>
      <p:sp>
        <p:nvSpPr>
          <p:cNvPr id="171" name="Google Shape;171;p15"/>
          <p:cNvSpPr/>
          <p:nvPr/>
        </p:nvSpPr>
        <p:spPr>
          <a:xfrm rot="10800000">
            <a:off x="11666200" y="5979950"/>
            <a:ext cx="493500" cy="708600"/>
          </a:xfrm>
          <a:prstGeom prst="upArrow">
            <a:avLst>
              <a:gd fmla="val 50000" name="adj1"/>
              <a:gd fmla="val 50000" name="adj2"/>
            </a:avLst>
          </a:prstGeom>
          <a:solidFill>
            <a:srgbClr val="0504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72" name="Google Shape;172;p15"/>
          <p:cNvSpPr txBox="1"/>
          <p:nvPr/>
        </p:nvSpPr>
        <p:spPr>
          <a:xfrm>
            <a:off x="12703825" y="5979950"/>
            <a:ext cx="3000000" cy="468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n-US" sz="2300">
                <a:solidFill>
                  <a:srgbClr val="05041D"/>
                </a:solidFill>
                <a:latin typeface="Inter"/>
                <a:ea typeface="Inter"/>
                <a:cs typeface="Inter"/>
                <a:sym typeface="Inter"/>
              </a:rPr>
              <a:t>Denormalization</a:t>
            </a:r>
            <a:endParaRPr sz="2300"/>
          </a:p>
        </p:txBody>
      </p:sp>
    </p:spTree>
  </p:cSld>
  <p:clrMapOvr>
    <a:masterClrMapping/>
  </p:clrMapOvr>
  <p:transition>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5041D"/>
        </a:solidFill>
      </p:bgPr>
    </p:bg>
    <p:spTree>
      <p:nvGrpSpPr>
        <p:cNvPr id="176" name="Shape 176"/>
        <p:cNvGrpSpPr/>
        <p:nvPr/>
      </p:nvGrpSpPr>
      <p:grpSpPr>
        <a:xfrm>
          <a:off x="0" y="0"/>
          <a:ext cx="0" cy="0"/>
          <a:chOff x="0" y="0"/>
          <a:chExt cx="0" cy="0"/>
        </a:xfrm>
      </p:grpSpPr>
      <p:pic>
        <p:nvPicPr>
          <p:cNvPr id="177" name="Google Shape;177;p16"/>
          <p:cNvPicPr preferRelativeResize="0"/>
          <p:nvPr/>
        </p:nvPicPr>
        <p:blipFill>
          <a:blip r:embed="rId3">
            <a:alphaModFix/>
          </a:blip>
          <a:stretch>
            <a:fillRect/>
          </a:stretch>
        </p:blipFill>
        <p:spPr>
          <a:xfrm>
            <a:off x="670575" y="-1652014"/>
            <a:ext cx="16946852" cy="16847554"/>
          </a:xfrm>
          <a:prstGeom prst="rect">
            <a:avLst/>
          </a:prstGeom>
          <a:noFill/>
          <a:ln>
            <a:noFill/>
          </a:ln>
        </p:spPr>
      </p:pic>
      <p:sp>
        <p:nvSpPr>
          <p:cNvPr id="178" name="Google Shape;178;p16"/>
          <p:cNvSpPr txBox="1"/>
          <p:nvPr/>
        </p:nvSpPr>
        <p:spPr>
          <a:xfrm>
            <a:off x="1028700" y="3113995"/>
            <a:ext cx="16230600" cy="4433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US" sz="14400">
                <a:solidFill>
                  <a:srgbClr val="FAF0CA"/>
                </a:solidFill>
                <a:latin typeface="Inter"/>
                <a:ea typeface="Inter"/>
                <a:cs typeface="Inter"/>
                <a:sym typeface="Inter"/>
              </a:rPr>
              <a:t>Exploratory Data Analysis</a:t>
            </a:r>
            <a:endParaRPr b="1" sz="14400">
              <a:solidFill>
                <a:srgbClr val="FAF0CA"/>
              </a:solidFill>
              <a:latin typeface="Inter"/>
              <a:ea typeface="Inter"/>
              <a:cs typeface="Inter"/>
              <a:sym typeface="Inter"/>
            </a:endParaRPr>
          </a:p>
        </p:txBody>
      </p:sp>
      <p:sp>
        <p:nvSpPr>
          <p:cNvPr id="179" name="Google Shape;179;p16"/>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SC1015	</a:t>
            </a:r>
            <a:endParaRPr>
              <a:solidFill>
                <a:srgbClr val="FAF0CA"/>
              </a:solidFill>
            </a:endParaRPr>
          </a:p>
        </p:txBody>
      </p:sp>
      <p:sp>
        <p:nvSpPr>
          <p:cNvPr id="180" name="Google Shape;180;p16"/>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FAF0CA"/>
                </a:solidFill>
                <a:latin typeface="Inter"/>
                <a:ea typeface="Inter"/>
                <a:cs typeface="Inter"/>
                <a:sym typeface="Inter"/>
              </a:rPr>
              <a:t>Presentation</a:t>
            </a:r>
            <a:endParaRPr>
              <a:solidFill>
                <a:srgbClr val="FAF0CA"/>
              </a:solidFill>
            </a:endParaRPr>
          </a:p>
        </p:txBody>
      </p:sp>
      <p:sp>
        <p:nvSpPr>
          <p:cNvPr id="181" name="Google Shape;181;p16"/>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FAF0CA"/>
                </a:solidFill>
                <a:latin typeface="Inter"/>
                <a:ea typeface="Inter"/>
                <a:cs typeface="Inter"/>
                <a:sym typeface="Inter"/>
              </a:rPr>
              <a:t>Mini Project</a:t>
            </a:r>
            <a:endParaRPr>
              <a:solidFill>
                <a:srgbClr val="FAF0CA"/>
              </a:solidFill>
            </a:endParaRPr>
          </a:p>
        </p:txBody>
      </p:sp>
    </p:spTree>
  </p:cSld>
  <p:clrMapOvr>
    <a:masterClrMapping/>
  </p:clrMapOvr>
  <p:transition>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AF0CA"/>
        </a:solidFill>
      </p:bgPr>
    </p:bg>
    <p:spTree>
      <p:nvGrpSpPr>
        <p:cNvPr id="185" name="Shape 185"/>
        <p:cNvGrpSpPr/>
        <p:nvPr/>
      </p:nvGrpSpPr>
      <p:grpSpPr>
        <a:xfrm>
          <a:off x="0" y="0"/>
          <a:ext cx="0" cy="0"/>
          <a:chOff x="0" y="0"/>
          <a:chExt cx="0" cy="0"/>
        </a:xfrm>
      </p:grpSpPr>
      <p:sp>
        <p:nvSpPr>
          <p:cNvPr id="186" name="Google Shape;186;p17"/>
          <p:cNvSpPr txBox="1"/>
          <p:nvPr/>
        </p:nvSpPr>
        <p:spPr>
          <a:xfrm>
            <a:off x="1028700" y="4589350"/>
            <a:ext cx="16637100" cy="538800"/>
          </a:xfrm>
          <a:prstGeom prst="rect">
            <a:avLst/>
          </a:prstGeom>
          <a:noFill/>
          <a:ln>
            <a:noFill/>
          </a:ln>
        </p:spPr>
        <p:txBody>
          <a:bodyPr anchorCtr="0" anchor="t" bIns="0" lIns="0" spcFirstLastPara="1" rIns="0" wrap="square" tIns="0">
            <a:spAutoFit/>
          </a:bodyPr>
          <a:lstStyle/>
          <a:p>
            <a:pPr indent="0" lvl="0" marL="457200" rtl="0" algn="just">
              <a:lnSpc>
                <a:spcPct val="115000"/>
              </a:lnSpc>
              <a:spcBef>
                <a:spcPts val="0"/>
              </a:spcBef>
              <a:spcAft>
                <a:spcPts val="0"/>
              </a:spcAft>
              <a:buNone/>
            </a:pPr>
            <a:r>
              <a:t/>
            </a:r>
            <a:endParaRPr sz="3500">
              <a:solidFill>
                <a:srgbClr val="05041D"/>
              </a:solidFill>
              <a:latin typeface="Inter"/>
              <a:ea typeface="Inter"/>
              <a:cs typeface="Inter"/>
              <a:sym typeface="Inter"/>
            </a:endParaRPr>
          </a:p>
        </p:txBody>
      </p:sp>
      <p:sp>
        <p:nvSpPr>
          <p:cNvPr id="187" name="Google Shape;187;p17"/>
          <p:cNvSpPr txBox="1"/>
          <p:nvPr/>
        </p:nvSpPr>
        <p:spPr>
          <a:xfrm>
            <a:off x="1028700" y="323041"/>
            <a:ext cx="15756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SC1015	</a:t>
            </a:r>
            <a:endParaRPr/>
          </a:p>
        </p:txBody>
      </p:sp>
      <p:sp>
        <p:nvSpPr>
          <p:cNvPr id="188" name="Google Shape;188;p17"/>
          <p:cNvSpPr txBox="1"/>
          <p:nvPr/>
        </p:nvSpPr>
        <p:spPr>
          <a:xfrm>
            <a:off x="15703823" y="323041"/>
            <a:ext cx="1555500" cy="246000"/>
          </a:xfrm>
          <a:prstGeom prst="rect">
            <a:avLst/>
          </a:prstGeom>
          <a:noFill/>
          <a:ln>
            <a:noFill/>
          </a:ln>
        </p:spPr>
        <p:txBody>
          <a:bodyPr anchorCtr="0" anchor="t" bIns="0" lIns="0" spcFirstLastPara="1" rIns="0" wrap="square" tIns="0">
            <a:spAutoFit/>
          </a:bodyPr>
          <a:lstStyle/>
          <a:p>
            <a:pPr indent="0" lvl="0" marL="0" marR="0" rtl="0" algn="r">
              <a:lnSpc>
                <a:spcPct val="140025"/>
              </a:lnSpc>
              <a:spcBef>
                <a:spcPts val="0"/>
              </a:spcBef>
              <a:spcAft>
                <a:spcPts val="0"/>
              </a:spcAft>
              <a:buNone/>
            </a:pPr>
            <a:r>
              <a:rPr b="1" lang="en-US" sz="1599">
                <a:solidFill>
                  <a:srgbClr val="05041D"/>
                </a:solidFill>
                <a:latin typeface="Inter"/>
                <a:ea typeface="Inter"/>
                <a:cs typeface="Inter"/>
                <a:sym typeface="Inter"/>
              </a:rPr>
              <a:t>Presentation</a:t>
            </a:r>
            <a:endParaRPr/>
          </a:p>
        </p:txBody>
      </p:sp>
      <p:sp>
        <p:nvSpPr>
          <p:cNvPr id="189" name="Google Shape;189;p17"/>
          <p:cNvSpPr txBox="1"/>
          <p:nvPr/>
        </p:nvSpPr>
        <p:spPr>
          <a:xfrm>
            <a:off x="8326338" y="323041"/>
            <a:ext cx="1635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lang="en-US" sz="1599">
                <a:solidFill>
                  <a:srgbClr val="05041D"/>
                </a:solidFill>
                <a:latin typeface="Inter"/>
                <a:ea typeface="Inter"/>
                <a:cs typeface="Inter"/>
                <a:sym typeface="Inter"/>
              </a:rPr>
              <a:t>Mini Project</a:t>
            </a:r>
            <a:endParaRPr/>
          </a:p>
        </p:txBody>
      </p:sp>
      <p:sp>
        <p:nvSpPr>
          <p:cNvPr id="190" name="Google Shape;190;p17"/>
          <p:cNvSpPr txBox="1"/>
          <p:nvPr/>
        </p:nvSpPr>
        <p:spPr>
          <a:xfrm>
            <a:off x="1028700" y="1634475"/>
            <a:ext cx="8828100" cy="9852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lang="en-US" sz="8000">
                <a:solidFill>
                  <a:srgbClr val="05041D"/>
                </a:solidFill>
                <a:latin typeface="Inter"/>
                <a:ea typeface="Inter"/>
                <a:cs typeface="Inter"/>
                <a:sym typeface="Inter"/>
              </a:rPr>
              <a:t>Subquestions</a:t>
            </a:r>
            <a:endParaRPr b="1" sz="8000">
              <a:solidFill>
                <a:srgbClr val="05041D"/>
              </a:solidFill>
              <a:latin typeface="Inter"/>
              <a:ea typeface="Inter"/>
              <a:cs typeface="Inter"/>
              <a:sym typeface="Inter"/>
            </a:endParaRPr>
          </a:p>
        </p:txBody>
      </p:sp>
      <p:sp>
        <p:nvSpPr>
          <p:cNvPr id="191" name="Google Shape;191;p17"/>
          <p:cNvSpPr txBox="1"/>
          <p:nvPr/>
        </p:nvSpPr>
        <p:spPr>
          <a:xfrm>
            <a:off x="1155250" y="3325200"/>
            <a:ext cx="16637100" cy="3016800"/>
          </a:xfrm>
          <a:prstGeom prst="rect">
            <a:avLst/>
          </a:prstGeom>
          <a:noFill/>
          <a:ln>
            <a:noFill/>
          </a:ln>
        </p:spPr>
        <p:txBody>
          <a:bodyPr anchorCtr="0" anchor="t" bIns="0" lIns="0" spcFirstLastPara="1" rIns="0" wrap="square" tIns="0">
            <a:spAutoFit/>
          </a:bodyPr>
          <a:lstStyle/>
          <a:p>
            <a:pPr indent="-450850" lvl="0" marL="457200" rtl="0" algn="l">
              <a:lnSpc>
                <a:spcPct val="115000"/>
              </a:lnSpc>
              <a:spcBef>
                <a:spcPts val="1200"/>
              </a:spcBef>
              <a:spcAft>
                <a:spcPts val="0"/>
              </a:spcAft>
              <a:buClr>
                <a:schemeClr val="dk1"/>
              </a:buClr>
              <a:buSzPts val="3500"/>
              <a:buAutoNum type="arabicPeriod"/>
            </a:pPr>
            <a:r>
              <a:rPr lang="en-US" sz="3500">
                <a:solidFill>
                  <a:schemeClr val="dk1"/>
                </a:solidFill>
              </a:rPr>
              <a:t>Do Closed businesses have more negative reviews?</a:t>
            </a:r>
            <a:endParaRPr sz="3500">
              <a:solidFill>
                <a:schemeClr val="dk1"/>
              </a:solidFill>
            </a:endParaRPr>
          </a:p>
          <a:p>
            <a:pPr indent="-450850" lvl="0" marL="457200" rtl="0" algn="l">
              <a:lnSpc>
                <a:spcPct val="115000"/>
              </a:lnSpc>
              <a:spcBef>
                <a:spcPts val="0"/>
              </a:spcBef>
              <a:spcAft>
                <a:spcPts val="0"/>
              </a:spcAft>
              <a:buClr>
                <a:schemeClr val="dk1"/>
              </a:buClr>
              <a:buSzPts val="3500"/>
              <a:buAutoNum type="arabicPeriod"/>
            </a:pPr>
            <a:r>
              <a:rPr lang="en-US" sz="3500">
                <a:solidFill>
                  <a:schemeClr val="dk1"/>
                </a:solidFill>
              </a:rPr>
              <a:t>Do Open businesses have more reviews than Closed businesses?</a:t>
            </a:r>
            <a:endParaRPr sz="3500">
              <a:solidFill>
                <a:schemeClr val="dk1"/>
              </a:solidFill>
            </a:endParaRPr>
          </a:p>
          <a:p>
            <a:pPr indent="-450850" lvl="0" marL="457200" rtl="0" algn="l">
              <a:lnSpc>
                <a:spcPct val="115000"/>
              </a:lnSpc>
              <a:spcBef>
                <a:spcPts val="0"/>
              </a:spcBef>
              <a:spcAft>
                <a:spcPts val="0"/>
              </a:spcAft>
              <a:buClr>
                <a:schemeClr val="dk1"/>
              </a:buClr>
              <a:buSzPts val="3500"/>
              <a:buAutoNum type="arabicPeriod"/>
            </a:pPr>
            <a:r>
              <a:rPr lang="en-US" sz="3500">
                <a:solidFill>
                  <a:schemeClr val="dk1"/>
                </a:solidFill>
              </a:rPr>
              <a:t>What do people say about businesses that are Opened vs Closed?</a:t>
            </a:r>
            <a:endParaRPr sz="3500">
              <a:solidFill>
                <a:schemeClr val="dk1"/>
              </a:solidFill>
            </a:endParaRPr>
          </a:p>
          <a:p>
            <a:pPr indent="-450850" lvl="0" marL="457200" rtl="0" algn="l">
              <a:lnSpc>
                <a:spcPct val="115000"/>
              </a:lnSpc>
              <a:spcBef>
                <a:spcPts val="0"/>
              </a:spcBef>
              <a:spcAft>
                <a:spcPts val="0"/>
              </a:spcAft>
              <a:buClr>
                <a:schemeClr val="dk1"/>
              </a:buClr>
              <a:buSzPts val="3500"/>
              <a:buAutoNum type="arabicPeriod"/>
            </a:pPr>
            <a:r>
              <a:rPr lang="en-US" sz="3500">
                <a:solidFill>
                  <a:schemeClr val="dk1"/>
                </a:solidFill>
              </a:rPr>
              <a:t>Does the category of the business affect whether it will remain open?</a:t>
            </a:r>
            <a:endParaRPr sz="3500">
              <a:solidFill>
                <a:schemeClr val="dk1"/>
              </a:solidFill>
            </a:endParaRPr>
          </a:p>
          <a:p>
            <a:pPr indent="-450850" lvl="0" marL="457200" rtl="0" algn="l">
              <a:lnSpc>
                <a:spcPct val="115000"/>
              </a:lnSpc>
              <a:spcBef>
                <a:spcPts val="0"/>
              </a:spcBef>
              <a:spcAft>
                <a:spcPts val="0"/>
              </a:spcAft>
              <a:buClr>
                <a:schemeClr val="dk1"/>
              </a:buClr>
              <a:buSzPts val="3500"/>
              <a:buAutoNum type="arabicPeriod"/>
            </a:pPr>
            <a:r>
              <a:rPr lang="en-US" sz="3500">
                <a:solidFill>
                  <a:schemeClr val="dk1"/>
                </a:solidFill>
              </a:rPr>
              <a:t>Does location affect whether a business remains open?</a:t>
            </a:r>
            <a:endParaRPr b="1" sz="2100">
              <a:solidFill>
                <a:srgbClr val="05041D"/>
              </a:solidFill>
              <a:latin typeface="Inter"/>
              <a:ea typeface="Inter"/>
              <a:cs typeface="Inter"/>
              <a:sym typeface="Inter"/>
            </a:endParaRPr>
          </a:p>
        </p:txBody>
      </p:sp>
    </p:spTree>
  </p:cSld>
  <p:clrMapOvr>
    <a:masterClrMapping/>
  </p:clrMapOvr>
  <p:transition>
    <p:push/>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